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1DB"/>
    <a:srgbClr val="EC8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89135-931C-0749-AE0E-947A490D4CEA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5A98-D643-C248-9D92-644152F111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88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18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E139-2E25-494E-A29E-5133795FFF57}" type="datetimeFigureOut">
              <a:rPr lang="nl-NL" smtClean="0"/>
              <a:pPr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C6BB-128E-4F0F-93E5-015C77BC34D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427984" y="3717032"/>
            <a:ext cx="46071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Een goede les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b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ewegingsonderwijs met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k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leuters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</a:t>
            </a:r>
            <a:r>
              <a:rPr lang="nl-NL" sz="4000" dirty="0" smtClean="0">
                <a:solidFill>
                  <a:srgbClr val="1B99D5"/>
                </a:solidFill>
                <a:latin typeface="Roboto Thin" charset="0"/>
              </a:rPr>
              <a:t>2</a:t>
            </a:r>
            <a:endParaRPr lang="nl-NL" sz="4000" dirty="0">
              <a:solidFill>
                <a:srgbClr val="1B99D5"/>
              </a:solidFill>
              <a:latin typeface="Roboto Thin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644008" y="5661248"/>
            <a:ext cx="443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Aan welke criteria dient zo’n les te voldoen?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108246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Evaluatie van de les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Van de negen criteria 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Van de lesvoorbereiding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Van de drie centrale vragen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Vanaf de drie torens </a:t>
            </a:r>
          </a:p>
          <a:p>
            <a:endParaRPr lang="nl-NL" dirty="0">
              <a:solidFill>
                <a:srgbClr val="EC8029"/>
              </a:solidFill>
              <a:latin typeface="Roboto Thin"/>
            </a:endParaRPr>
          </a:p>
          <a:p>
            <a:r>
              <a:rPr lang="nl-NL" sz="2400" dirty="0" err="1" smtClean="0">
                <a:solidFill>
                  <a:srgbClr val="EC8029"/>
                </a:solidFill>
                <a:latin typeface="Roboto Thin"/>
              </a:rPr>
              <a:t>Lesnabereiding</a:t>
            </a:r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 = lesvoorbereiding</a:t>
            </a:r>
            <a:endParaRPr lang="nl-NL" sz="2400" dirty="0">
              <a:solidFill>
                <a:srgbClr val="EC8029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Het referentiekader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Eerste overwegingen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Voorkomen is beter dan ….</a:t>
            </a:r>
          </a:p>
          <a:p>
            <a:endParaRPr lang="nl-NL" dirty="0"/>
          </a:p>
        </p:txBody>
      </p:sp>
      <p:sp>
        <p:nvSpPr>
          <p:cNvPr id="7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Criteria voor een goede les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Drie domeinen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Bewegen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Beleven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Reguleren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Bewegen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Drang tot bewegen</a:t>
            </a:r>
          </a:p>
          <a:p>
            <a:r>
              <a:rPr lang="nl-NL" sz="2400" dirty="0">
                <a:solidFill>
                  <a:srgbClr val="EC8029"/>
                </a:solidFill>
                <a:latin typeface="Roboto Thin"/>
              </a:rPr>
              <a:t>Z</a:t>
            </a:r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ich competent voelen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Gevarieerd aanbod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Verhouding actie en rust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Veel oefenbeurten en herhaling</a:t>
            </a:r>
            <a:endParaRPr lang="nl-NL" sz="2400" dirty="0">
              <a:solidFill>
                <a:srgbClr val="EC8029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  <a:cs typeface="Roboto Thin"/>
              </a:rPr>
              <a:t>Beleven</a:t>
            </a:r>
            <a:endParaRPr lang="nl-NL" dirty="0">
              <a:solidFill>
                <a:srgbClr val="6FB1DB"/>
              </a:solidFill>
              <a:latin typeface="Roboto Thin"/>
              <a:cs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C8029"/>
                </a:solidFill>
                <a:latin typeface="Roboto Thin"/>
                <a:cs typeface="Roboto Thin"/>
              </a:rPr>
              <a:t>Variatie in speelkriebels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  <a:cs typeface="Roboto Thin"/>
              </a:rPr>
              <a:t>Ruimte voor relatie en verbinding met de ander </a:t>
            </a:r>
            <a:endParaRPr lang="nl-NL" sz="2400" dirty="0">
              <a:solidFill>
                <a:srgbClr val="EC8029"/>
              </a:solidFill>
              <a:latin typeface="Roboto Thin"/>
              <a:cs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Reguleren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solidFill>
                  <a:srgbClr val="EC8029"/>
                </a:solidFill>
                <a:latin typeface="Roboto Thin"/>
              </a:rPr>
              <a:t>S</a:t>
            </a:r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tructuur en overzicht</a:t>
            </a:r>
          </a:p>
          <a:p>
            <a:r>
              <a:rPr lang="nl-NL" sz="2400" dirty="0">
                <a:solidFill>
                  <a:srgbClr val="EC8029"/>
                </a:solidFill>
                <a:latin typeface="Roboto Thin"/>
              </a:rPr>
              <a:t>Z</a:t>
            </a:r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ich autonoom voelen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De voorbereiding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600" dirty="0" smtClean="0">
                <a:solidFill>
                  <a:srgbClr val="EC8029"/>
                </a:solidFill>
                <a:latin typeface="Roboto Thin"/>
              </a:rPr>
              <a:t>De lesvoorbereiding</a:t>
            </a:r>
          </a:p>
          <a:p>
            <a:r>
              <a:rPr lang="nl-NL" sz="2600" dirty="0" err="1" smtClean="0">
                <a:solidFill>
                  <a:srgbClr val="EC8029"/>
                </a:solidFill>
                <a:latin typeface="Roboto Thin"/>
              </a:rPr>
              <a:t>Lesvoorbereidingsformulier</a:t>
            </a:r>
            <a:endParaRPr lang="nl-NL" sz="2600" dirty="0" smtClean="0">
              <a:solidFill>
                <a:srgbClr val="EC8029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C8029"/>
                </a:solidFill>
                <a:latin typeface="Roboto Thin"/>
              </a:rPr>
              <a:t>A.A.R.D.E.G. 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Activiteit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Arrangement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Regels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Doel</a:t>
            </a:r>
          </a:p>
          <a:p>
            <a:pPr lvl="2"/>
            <a:r>
              <a:rPr lang="nl-NL" sz="1900" dirty="0" smtClean="0">
                <a:solidFill>
                  <a:srgbClr val="EC8029"/>
                </a:solidFill>
                <a:latin typeface="Roboto Thin"/>
              </a:rPr>
              <a:t>Verschillende typen accenten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Extra</a:t>
            </a:r>
          </a:p>
          <a:p>
            <a:pPr lvl="2"/>
            <a:r>
              <a:rPr lang="nl-NL" sz="1900" dirty="0" smtClean="0">
                <a:solidFill>
                  <a:srgbClr val="EC8029"/>
                </a:solidFill>
                <a:latin typeface="Roboto Thin"/>
              </a:rPr>
              <a:t>Als ….. dan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Gedrag leerkracht </a:t>
            </a:r>
          </a:p>
          <a:p>
            <a:r>
              <a:rPr lang="nl-NL" sz="2600" dirty="0" smtClean="0">
                <a:solidFill>
                  <a:srgbClr val="EC8029"/>
                </a:solidFill>
                <a:latin typeface="Roboto Thin"/>
              </a:rPr>
              <a:t>De voorbeelden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De uitleg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600" dirty="0" smtClean="0">
                <a:solidFill>
                  <a:srgbClr val="EC8029"/>
                </a:solidFill>
                <a:latin typeface="Roboto Thin"/>
              </a:rPr>
              <a:t>De zes W’s 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Wie doet….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Wat? 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Wanneer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Waar</a:t>
            </a:r>
          </a:p>
          <a:p>
            <a:pPr lvl="1"/>
            <a:r>
              <a:rPr lang="nl-NL" sz="2200" dirty="0">
                <a:solidFill>
                  <a:srgbClr val="EC8029"/>
                </a:solidFill>
                <a:latin typeface="Roboto Thin"/>
              </a:rPr>
              <a:t>o</a:t>
            </a:r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p Welke manier?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en Wat erna?</a:t>
            </a:r>
          </a:p>
          <a:p>
            <a:pPr lvl="1">
              <a:buNone/>
            </a:pPr>
            <a:endParaRPr lang="nl-NL" dirty="0" smtClean="0">
              <a:solidFill>
                <a:srgbClr val="EC8029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C8029"/>
                </a:solidFill>
                <a:latin typeface="Roboto Thin"/>
              </a:rPr>
              <a:t>PAD 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Plaatje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Accent(en)</a:t>
            </a:r>
          </a:p>
          <a:p>
            <a:pPr lvl="1"/>
            <a:r>
              <a:rPr lang="nl-NL" sz="2200" dirty="0" smtClean="0">
                <a:solidFill>
                  <a:srgbClr val="EC8029"/>
                </a:solidFill>
                <a:latin typeface="Roboto Thin"/>
              </a:rPr>
              <a:t>Doen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De les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De drie centrale vragen: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Sturend en </a:t>
            </a:r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richting geven</a:t>
            </a:r>
            <a:endParaRPr lang="nl-NL" dirty="0" smtClean="0">
              <a:solidFill>
                <a:srgbClr val="EC8029"/>
              </a:solidFill>
              <a:latin typeface="Roboto Thin"/>
            </a:endParaRPr>
          </a:p>
          <a:p>
            <a:pPr lvl="2"/>
            <a:r>
              <a:rPr lang="nl-NL" sz="1800" dirty="0" smtClean="0">
                <a:solidFill>
                  <a:srgbClr val="EC8029"/>
                </a:solidFill>
                <a:latin typeface="Roboto Thin"/>
              </a:rPr>
              <a:t>Vraag 1: Wat zie ik?</a:t>
            </a:r>
          </a:p>
          <a:p>
            <a:pPr lvl="2"/>
            <a:r>
              <a:rPr lang="nl-NL" sz="1800" dirty="0" smtClean="0">
                <a:solidFill>
                  <a:srgbClr val="EC8029"/>
                </a:solidFill>
                <a:latin typeface="Roboto Thin"/>
              </a:rPr>
              <a:t>Vraag 2: Wat vind ik ervan?</a:t>
            </a:r>
          </a:p>
          <a:p>
            <a:pPr lvl="2"/>
            <a:r>
              <a:rPr lang="nl-NL" sz="1800" dirty="0" smtClean="0">
                <a:solidFill>
                  <a:srgbClr val="EC8029"/>
                </a:solidFill>
                <a:latin typeface="Roboto Thin"/>
              </a:rPr>
              <a:t>Vraag 3: Wat doe ik?</a:t>
            </a:r>
          </a:p>
          <a:p>
            <a:r>
              <a:rPr lang="nl-NL" sz="2400" dirty="0" smtClean="0">
                <a:solidFill>
                  <a:srgbClr val="EC8029"/>
                </a:solidFill>
                <a:latin typeface="Roboto Thin"/>
              </a:rPr>
              <a:t>Observatietorens</a:t>
            </a:r>
          </a:p>
          <a:p>
            <a:pPr lvl="1"/>
            <a:r>
              <a:rPr lang="nl-NL" sz="2000" dirty="0" err="1" smtClean="0">
                <a:solidFill>
                  <a:srgbClr val="EC8029"/>
                </a:solidFill>
                <a:latin typeface="Roboto Thin"/>
              </a:rPr>
              <a:t>Loopt’t</a:t>
            </a:r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, </a:t>
            </a:r>
            <a:r>
              <a:rPr lang="nl-NL" sz="2000" dirty="0" err="1" smtClean="0">
                <a:solidFill>
                  <a:srgbClr val="EC8029"/>
                </a:solidFill>
                <a:latin typeface="Roboto Thin"/>
              </a:rPr>
              <a:t>lukt’t</a:t>
            </a:r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, leeft;t </a:t>
            </a:r>
          </a:p>
          <a:p>
            <a:pPr lvl="1"/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De </a:t>
            </a:r>
            <a:r>
              <a:rPr lang="nl-NL" sz="2000" dirty="0" err="1" smtClean="0">
                <a:solidFill>
                  <a:srgbClr val="EC8029"/>
                </a:solidFill>
                <a:latin typeface="Roboto Thin"/>
              </a:rPr>
              <a:t>Laat’t</a:t>
            </a:r>
            <a:r>
              <a:rPr lang="nl-NL" sz="2000" dirty="0" smtClean="0">
                <a:solidFill>
                  <a:srgbClr val="EC8029"/>
                </a:solidFill>
                <a:latin typeface="Roboto Thin"/>
              </a:rPr>
              <a:t>-actie</a:t>
            </a: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2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211</Words>
  <Application>Microsoft Macintosh PowerPoint</Application>
  <PresentationFormat>Diavoorstelling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Belang bewegingsonderwijs  met kleuters</vt:lpstr>
      <vt:lpstr>Het referentiekader </vt:lpstr>
      <vt:lpstr>Criteria voor een goede les </vt:lpstr>
      <vt:lpstr>Bewegen</vt:lpstr>
      <vt:lpstr>Beleven</vt:lpstr>
      <vt:lpstr>Reguleren</vt:lpstr>
      <vt:lpstr>De voorbereiding</vt:lpstr>
      <vt:lpstr>De uitleg</vt:lpstr>
      <vt:lpstr>De les </vt:lpstr>
      <vt:lpstr>Evaluatie van de 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goede les bewegingsonderwijs met kleuters</dc:title>
  <dc:creator>Theo de Groot</dc:creator>
  <cp:lastModifiedBy>Nick Vissers</cp:lastModifiedBy>
  <cp:revision>5</cp:revision>
  <dcterms:created xsi:type="dcterms:W3CDTF">2016-12-11T13:50:34Z</dcterms:created>
  <dcterms:modified xsi:type="dcterms:W3CDTF">2016-12-13T08:51:04Z</dcterms:modified>
</cp:coreProperties>
</file>