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64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C26"/>
    <a:srgbClr val="6D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45641-8D97-554E-A6C0-3848A8B44714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08517-4691-4643-913B-3796770E0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7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AF62-4F8C-47C1-903E-A3181E329AEE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99A6-83A3-49A9-9C10-BF074762439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987337" y="3717032"/>
            <a:ext cx="3488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De </a:t>
            </a:r>
            <a:r>
              <a:rPr lang="nl-NL" sz="3200" i="1" dirty="0" err="1" smtClean="0">
                <a:solidFill>
                  <a:srgbClr val="F19336"/>
                </a:solidFill>
                <a:latin typeface="Roboto Thin" charset="0"/>
              </a:rPr>
              <a:t>Leer</a:t>
            </a:r>
            <a:r>
              <a:rPr lang="nl-NL" sz="3200" dirty="0" err="1" smtClean="0">
                <a:solidFill>
                  <a:srgbClr val="F19336"/>
                </a:solidFill>
                <a:latin typeface="Roboto Thin" charset="0"/>
              </a:rPr>
              <a:t>-kracht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 van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h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et kind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9033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</a:t>
            </a:r>
            <a:r>
              <a:rPr lang="nl-NL" sz="4000" dirty="0" smtClean="0">
                <a:solidFill>
                  <a:srgbClr val="1B99D5"/>
                </a:solidFill>
                <a:latin typeface="Roboto Thin" charset="0"/>
              </a:rPr>
              <a:t>4</a:t>
            </a:r>
            <a:endParaRPr lang="nl-NL" sz="4000" dirty="0">
              <a:solidFill>
                <a:srgbClr val="1B99D5"/>
              </a:solidFill>
              <a:latin typeface="Roboto Thin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004048" y="5661248"/>
            <a:ext cx="382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Over het (leer)vermogen van het kind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238968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DB1DB"/>
                </a:solidFill>
                <a:latin typeface="Roboto Thin"/>
              </a:rPr>
              <a:t>Leerbehoeften (1)</a:t>
            </a:r>
            <a:endParaRPr lang="nl-NL" dirty="0">
              <a:solidFill>
                <a:srgbClr val="6D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Speelkriebels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Vijf ontwikkelingslijnen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Wijze van openstellen tot de bewegingsomgeving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Lijn van toenemende bewegingsvaardigheid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Van uitgelokt bewegen naar zelfontworpen uitdagingen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Onderscheiden van steeds meer en verschillende bewegingsbetekenissen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In toenemende mate richten op het samenspelen </a:t>
            </a:r>
            <a:endParaRPr lang="nl-NL" sz="1800" dirty="0">
              <a:solidFill>
                <a:srgbClr val="ED8C26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DB1DB"/>
                </a:solidFill>
                <a:latin typeface="Roboto Thin"/>
              </a:rPr>
              <a:t>Leerbehoeften </a:t>
            </a:r>
            <a:r>
              <a:rPr lang="nl-NL" dirty="0" smtClean="0">
                <a:solidFill>
                  <a:srgbClr val="6DB1DB"/>
                </a:solidFill>
                <a:latin typeface="Roboto Thin"/>
              </a:rPr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Modaliteiten</a:t>
            </a:r>
            <a:r>
              <a:rPr lang="nl-NL" dirty="0" smtClean="0">
                <a:solidFill>
                  <a:srgbClr val="ED8C26"/>
                </a:solidFill>
                <a:latin typeface="Roboto Thin"/>
              </a:rPr>
              <a:t> 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Vieren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Sparren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Leren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Ontmoeten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DB1DB"/>
                </a:solidFill>
                <a:latin typeface="Roboto Thin"/>
              </a:rPr>
              <a:t>Leerbehoeften </a:t>
            </a:r>
            <a:r>
              <a:rPr lang="nl-NL" dirty="0" smtClean="0">
                <a:solidFill>
                  <a:srgbClr val="6DB1DB"/>
                </a:solidFill>
                <a:latin typeface="Roboto Thin"/>
              </a:rPr>
              <a:t>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De eigens 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Leertempo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Beweegniveau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Interesses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Leerstijl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DB1DB"/>
                </a:solidFill>
                <a:latin typeface="Roboto Thin"/>
              </a:rPr>
              <a:t>Leerstijlen</a:t>
            </a:r>
            <a:endParaRPr lang="nl-NL" dirty="0">
              <a:solidFill>
                <a:srgbClr val="6D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3100" dirty="0" smtClean="0">
                <a:solidFill>
                  <a:srgbClr val="ED8C26"/>
                </a:solidFill>
                <a:latin typeface="Roboto Thin"/>
              </a:rPr>
              <a:t>Twee assen</a:t>
            </a:r>
          </a:p>
          <a:p>
            <a:pPr lvl="1"/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Van actief experimenteren naar reflectief observeren</a:t>
            </a:r>
          </a:p>
          <a:p>
            <a:pPr lvl="2"/>
            <a:r>
              <a:rPr lang="nl-NL" sz="2300" dirty="0" smtClean="0">
                <a:solidFill>
                  <a:srgbClr val="ED8C26"/>
                </a:solidFill>
                <a:latin typeface="Roboto Thin"/>
              </a:rPr>
              <a:t>Van actief naar beschouwend leren</a:t>
            </a:r>
          </a:p>
          <a:p>
            <a:pPr lvl="1"/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Van formuleren van abstracte begrippen naar concreet ervaren</a:t>
            </a:r>
          </a:p>
          <a:p>
            <a:pPr lvl="2"/>
            <a:r>
              <a:rPr lang="nl-NL" sz="2300" dirty="0" smtClean="0">
                <a:solidFill>
                  <a:srgbClr val="ED8C26"/>
                </a:solidFill>
                <a:latin typeface="Roboto Thin"/>
              </a:rPr>
              <a:t>Van veel aandacht voor concreet ervaren naar veel aandacht voor begripsvorming en conceptualisering</a:t>
            </a:r>
          </a:p>
          <a:p>
            <a:pPr lvl="2"/>
            <a:endParaRPr lang="nl-NL" dirty="0" smtClean="0">
              <a:solidFill>
                <a:srgbClr val="ED8C26"/>
              </a:solidFill>
              <a:latin typeface="Roboto Thin"/>
            </a:endParaRPr>
          </a:p>
          <a:p>
            <a:pPr>
              <a:tabLst>
                <a:tab pos="809625" algn="l"/>
              </a:tabLst>
            </a:pPr>
            <a:r>
              <a:rPr lang="nl-NL" sz="3100" dirty="0" smtClean="0">
                <a:solidFill>
                  <a:srgbClr val="ED8C26"/>
                </a:solidFill>
                <a:latin typeface="Roboto Thin"/>
              </a:rPr>
              <a:t>Vier typen</a:t>
            </a:r>
          </a:p>
          <a:p>
            <a:pPr lvl="1">
              <a:tabLst>
                <a:tab pos="809625" algn="l"/>
              </a:tabLst>
            </a:pPr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Doener</a:t>
            </a:r>
          </a:p>
          <a:p>
            <a:pPr lvl="1">
              <a:tabLst>
                <a:tab pos="809625" algn="l"/>
              </a:tabLst>
            </a:pPr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Beschouwer</a:t>
            </a:r>
          </a:p>
          <a:p>
            <a:pPr lvl="1">
              <a:tabLst>
                <a:tab pos="809625" algn="l"/>
              </a:tabLst>
            </a:pPr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Denker</a:t>
            </a:r>
          </a:p>
          <a:p>
            <a:pPr lvl="1">
              <a:tabLst>
                <a:tab pos="809625" algn="l"/>
              </a:tabLst>
            </a:pPr>
            <a:r>
              <a:rPr lang="nl-NL" sz="2600" dirty="0" smtClean="0">
                <a:solidFill>
                  <a:srgbClr val="ED8C26"/>
                </a:solidFill>
                <a:latin typeface="Roboto Thin"/>
              </a:rPr>
              <a:t>Beslisser</a:t>
            </a:r>
          </a:p>
          <a:p>
            <a:pPr lvl="2">
              <a:tabLst>
                <a:tab pos="809625" algn="l"/>
              </a:tabLst>
            </a:pPr>
            <a:r>
              <a:rPr lang="nl-NL" sz="2300" dirty="0" smtClean="0">
                <a:solidFill>
                  <a:srgbClr val="ED8C26"/>
                </a:solidFill>
                <a:latin typeface="Roboto Thin"/>
              </a:rPr>
              <a:t>Elk type heeft zijn eigen kernmerken en karakteristieken</a:t>
            </a:r>
          </a:p>
          <a:p>
            <a:pPr lvl="2">
              <a:tabLst>
                <a:tab pos="809625" algn="l"/>
              </a:tabLst>
            </a:pPr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DB1DB"/>
                </a:solidFill>
                <a:latin typeface="Roboto Thin"/>
              </a:rPr>
              <a:t>Skill-</a:t>
            </a:r>
            <a:r>
              <a:rPr lang="nl-NL" dirty="0" smtClean="0">
                <a:solidFill>
                  <a:srgbClr val="6DB1DB"/>
                </a:solidFill>
                <a:latin typeface="Roboto Thin"/>
              </a:rPr>
              <a:t>willmatrix (1)</a:t>
            </a:r>
            <a:endParaRPr lang="nl-NL" dirty="0">
              <a:solidFill>
                <a:srgbClr val="6D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Gaat over willen en kunnen, over motivatie en vaardigheid</a:t>
            </a:r>
          </a:p>
          <a:p>
            <a:pPr lvl="1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Motivatie</a:t>
            </a: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Wat werkt motiverend?</a:t>
            </a:r>
          </a:p>
          <a:p>
            <a:pPr lvl="2"/>
            <a:endParaRPr lang="nl-NL" dirty="0" smtClean="0">
              <a:solidFill>
                <a:srgbClr val="ED8C26"/>
              </a:solidFill>
              <a:latin typeface="Roboto Thin"/>
            </a:endParaRPr>
          </a:p>
          <a:p>
            <a:pPr lvl="1"/>
            <a:r>
              <a:rPr lang="nl-NL" sz="2000" dirty="0" err="1" smtClean="0">
                <a:solidFill>
                  <a:srgbClr val="ED8C26"/>
                </a:solidFill>
                <a:latin typeface="Roboto Thin"/>
              </a:rPr>
              <a:t>Mindset</a:t>
            </a:r>
            <a:endParaRPr lang="nl-NL" sz="2000" dirty="0" smtClean="0">
              <a:solidFill>
                <a:srgbClr val="ED8C26"/>
              </a:solidFill>
              <a:latin typeface="Roboto Thin"/>
            </a:endParaRPr>
          </a:p>
          <a:p>
            <a:pPr lvl="2"/>
            <a:r>
              <a:rPr lang="nl-NL" sz="1800" dirty="0" smtClean="0">
                <a:solidFill>
                  <a:srgbClr val="ED8C26"/>
                </a:solidFill>
                <a:latin typeface="Roboto Thin"/>
              </a:rPr>
              <a:t>Statische </a:t>
            </a:r>
            <a:r>
              <a:rPr lang="nl-NL" sz="1800" dirty="0" err="1" smtClean="0">
                <a:solidFill>
                  <a:srgbClr val="ED8C26"/>
                </a:solidFill>
                <a:latin typeface="Roboto Thin"/>
              </a:rPr>
              <a:t>mindset</a:t>
            </a:r>
            <a:endParaRPr lang="nl-NL" sz="1800" dirty="0" smtClean="0">
              <a:solidFill>
                <a:srgbClr val="ED8C26"/>
              </a:solidFill>
              <a:latin typeface="Roboto Thin"/>
            </a:endParaRPr>
          </a:p>
          <a:p>
            <a:pPr lvl="3"/>
            <a:r>
              <a:rPr lang="nl-NL" sz="1600" dirty="0" smtClean="0">
                <a:solidFill>
                  <a:srgbClr val="ED8C26"/>
                </a:solidFill>
                <a:latin typeface="Roboto Thin"/>
              </a:rPr>
              <a:t>Kwaliteiten en talenten staan vast</a:t>
            </a:r>
          </a:p>
          <a:p>
            <a:pPr lvl="2"/>
            <a:r>
              <a:rPr lang="nl-NL" sz="1800" dirty="0" err="1" smtClean="0">
                <a:solidFill>
                  <a:srgbClr val="ED8C26"/>
                </a:solidFill>
                <a:latin typeface="Roboto Thin"/>
              </a:rPr>
              <a:t>Groei-mindset</a:t>
            </a:r>
            <a:endParaRPr lang="nl-NL" sz="1800" dirty="0" smtClean="0">
              <a:solidFill>
                <a:srgbClr val="ED8C26"/>
              </a:solidFill>
              <a:latin typeface="Roboto Thin"/>
            </a:endParaRPr>
          </a:p>
          <a:p>
            <a:pPr lvl="3"/>
            <a:r>
              <a:rPr lang="nl-NL" sz="1600" dirty="0">
                <a:solidFill>
                  <a:srgbClr val="ED8C26"/>
                </a:solidFill>
                <a:latin typeface="Roboto Thin"/>
              </a:rPr>
              <a:t>K</a:t>
            </a:r>
            <a:r>
              <a:rPr lang="nl-NL" sz="1600" dirty="0" smtClean="0">
                <a:solidFill>
                  <a:srgbClr val="ED8C26"/>
                </a:solidFill>
                <a:latin typeface="Roboto Thin"/>
              </a:rPr>
              <a:t>waliteiten en talenten worden ontwikkeld en vergroot door hard werken en toewijding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DB1DB"/>
                </a:solidFill>
                <a:latin typeface="Roboto Thin"/>
              </a:rPr>
              <a:t>Skill</a:t>
            </a:r>
            <a:r>
              <a:rPr lang="nl-NL" dirty="0">
                <a:solidFill>
                  <a:srgbClr val="6DB1DB"/>
                </a:solidFill>
                <a:latin typeface="Roboto Thin"/>
              </a:rPr>
              <a:t>-willmatrix </a:t>
            </a:r>
            <a:r>
              <a:rPr lang="nl-NL" dirty="0" smtClean="0">
                <a:solidFill>
                  <a:srgbClr val="6DB1DB"/>
                </a:solidFill>
                <a:latin typeface="Roboto Thin"/>
              </a:rPr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Emoties werken als een filter dat ervaringen kleurt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sz="2400" dirty="0">
              <a:solidFill>
                <a:srgbClr val="ED8C26"/>
              </a:solidFill>
              <a:latin typeface="Roboto Thin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Angst in bewegingssituaties</a:t>
            </a:r>
          </a:p>
          <a:p>
            <a:pPr marL="742950" lvl="2" indent="-342900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Hoogte</a:t>
            </a:r>
          </a:p>
          <a:p>
            <a:pPr marL="742950" lvl="2" indent="-342900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Over de kop</a:t>
            </a:r>
          </a:p>
          <a:p>
            <a:pPr marL="742950" lvl="2" indent="-342900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Voor de bal</a:t>
            </a:r>
          </a:p>
          <a:p>
            <a:pPr marL="742950" lvl="2" indent="-342900"/>
            <a:r>
              <a:rPr lang="nl-NL" sz="2000" dirty="0" smtClean="0">
                <a:solidFill>
                  <a:srgbClr val="ED8C26"/>
                </a:solidFill>
                <a:latin typeface="Roboto Thin"/>
              </a:rPr>
              <a:t>Andere kinderen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DB1DB"/>
                </a:solidFill>
                <a:latin typeface="Roboto Thin"/>
              </a:rPr>
              <a:t>De acht van het brein</a:t>
            </a:r>
            <a:endParaRPr lang="nl-NL" dirty="0">
              <a:solidFill>
                <a:srgbClr val="6D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Actief aan de slag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Activeer verbanden (plakband) en bouw voort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Zorg voor herhaling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Prikkel emoties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Breng focus aan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Creëer</a:t>
            </a:r>
            <a:endParaRPr lang="nl-NL" sz="2400" dirty="0" smtClean="0">
              <a:solidFill>
                <a:srgbClr val="ED8C26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Gebruik alle zintuigen</a:t>
            </a:r>
          </a:p>
          <a:p>
            <a:r>
              <a:rPr lang="nl-NL" sz="2400" dirty="0" smtClean="0">
                <a:solidFill>
                  <a:srgbClr val="ED8C26"/>
                </a:solidFill>
                <a:latin typeface="Roboto Thin"/>
              </a:rPr>
              <a:t>Wees een rolmodel</a:t>
            </a:r>
            <a:endParaRPr lang="nl-NL" sz="2400" dirty="0">
              <a:solidFill>
                <a:srgbClr val="ED8C26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4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</Words>
  <Application>Microsoft Macintosh PowerPoint</Application>
  <PresentationFormat>Diavoorstelling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Belang bewegingsonderwijs  met kleuters</vt:lpstr>
      <vt:lpstr>Leerbehoeften (1)</vt:lpstr>
      <vt:lpstr>Leerbehoeften (2)</vt:lpstr>
      <vt:lpstr>Leerbehoeften (3)</vt:lpstr>
      <vt:lpstr>Leerstijlen</vt:lpstr>
      <vt:lpstr>Skill-willmatrix (1)</vt:lpstr>
      <vt:lpstr>Skill-willmatrix (2)</vt:lpstr>
      <vt:lpstr>De acht van het brein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LEER-kracht van het kind </dc:title>
  <dc:creator>Theo de Groot</dc:creator>
  <cp:lastModifiedBy>Nick Vissers</cp:lastModifiedBy>
  <cp:revision>4</cp:revision>
  <dcterms:created xsi:type="dcterms:W3CDTF">2016-12-11T15:26:10Z</dcterms:created>
  <dcterms:modified xsi:type="dcterms:W3CDTF">2016-12-14T11:24:28Z</dcterms:modified>
</cp:coreProperties>
</file>