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5" r:id="rId2"/>
    <p:sldId id="263" r:id="rId3"/>
    <p:sldId id="262" r:id="rId4"/>
    <p:sldId id="264" r:id="rId5"/>
    <p:sldId id="261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11A"/>
    <a:srgbClr val="6FB1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5965E-DC66-4148-BA80-BEE8AC69B860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41179-8837-1148-AE5D-7F7039C966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14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nl-NL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9C05-267D-4B61-8990-B5AD145ED013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902D-6E04-4F81-BBE1-492C9BDA2C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9C05-267D-4B61-8990-B5AD145ED013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902D-6E04-4F81-BBE1-492C9BDA2C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9C05-267D-4B61-8990-B5AD145ED013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902D-6E04-4F81-BBE1-492C9BDA2C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15FA72F-94D0-1B44-88BF-C807E06B1FBD}" type="datetime1">
              <a:rPr lang="nl-NL"/>
              <a:pPr>
                <a:defRPr/>
              </a:pPr>
              <a:t>13-12-16</a:t>
            </a:fld>
            <a:endParaRPr lang="nl-NL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6A814-3239-A04D-AA98-25E411CB628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7050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9C05-267D-4B61-8990-B5AD145ED013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902D-6E04-4F81-BBE1-492C9BDA2C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9C05-267D-4B61-8990-B5AD145ED013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902D-6E04-4F81-BBE1-492C9BDA2C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9C05-267D-4B61-8990-B5AD145ED013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902D-6E04-4F81-BBE1-492C9BDA2C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9C05-267D-4B61-8990-B5AD145ED013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902D-6E04-4F81-BBE1-492C9BDA2C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9C05-267D-4B61-8990-B5AD145ED013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902D-6E04-4F81-BBE1-492C9BDA2C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9C05-267D-4B61-8990-B5AD145ED013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902D-6E04-4F81-BBE1-492C9BDA2C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9C05-267D-4B61-8990-B5AD145ED013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902D-6E04-4F81-BBE1-492C9BDA2C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9C05-267D-4B61-8990-B5AD145ED013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5902D-6E04-4F81-BBE1-492C9BDA2C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B9C05-267D-4B61-8990-B5AD145ED013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5902D-6E04-4F81-BBE1-492C9BDA2C14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nl-NL" sz="3200">
                <a:latin typeface="Calibri" charset="0"/>
              </a:rPr>
              <a:t>Belang bewegingsonderwijs </a:t>
            </a:r>
            <a:br>
              <a:rPr lang="nl-NL" sz="3200">
                <a:latin typeface="Calibri" charset="0"/>
              </a:rPr>
            </a:br>
            <a:r>
              <a:rPr lang="nl-NL" sz="3200">
                <a:latin typeface="Calibri" charset="0"/>
              </a:rPr>
              <a:t>met kleuters</a:t>
            </a:r>
          </a:p>
        </p:txBody>
      </p:sp>
      <p:sp>
        <p:nvSpPr>
          <p:cNvPr id="17410" name="Subtitel 2"/>
          <p:cNvSpPr>
            <a:spLocks noGrp="1"/>
          </p:cNvSpPr>
          <p:nvPr>
            <p:ph type="body" sz="half" idx="2"/>
          </p:nvPr>
        </p:nvSpPr>
        <p:spPr>
          <a:xfrm>
            <a:off x="381000" y="3733800"/>
            <a:ext cx="6180138" cy="2392363"/>
          </a:xfrm>
        </p:spPr>
        <p:txBody>
          <a:bodyPr/>
          <a:lstStyle/>
          <a:p>
            <a:pPr eaLnBrk="1" hangingPunct="1"/>
            <a:endParaRPr lang="nl-NL">
              <a:latin typeface="Calibri" charset="0"/>
            </a:endParaRPr>
          </a:p>
          <a:p>
            <a:pPr eaLnBrk="1" hangingPunct="1"/>
            <a:endParaRPr lang="nl-NL">
              <a:latin typeface="Calibri" charset="0"/>
            </a:endParaRPr>
          </a:p>
          <a:p>
            <a:pPr eaLnBrk="1" hangingPunct="1"/>
            <a:endParaRPr lang="nl-NL">
              <a:latin typeface="Calibri" charset="0"/>
            </a:endParaRPr>
          </a:p>
        </p:txBody>
      </p:sp>
      <p:pic>
        <p:nvPicPr>
          <p:cNvPr id="17411" name="Afbeelding 5" descr="sjabloom ppt voorblad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614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kstvak 6"/>
          <p:cNvSpPr txBox="1">
            <a:spLocks noChangeArrowheads="1"/>
          </p:cNvSpPr>
          <p:nvPr/>
        </p:nvSpPr>
        <p:spPr bwMode="auto">
          <a:xfrm>
            <a:off x="4987948" y="3717032"/>
            <a:ext cx="348725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nl-NL" sz="3200" dirty="0" smtClean="0">
                <a:solidFill>
                  <a:srgbClr val="F19336"/>
                </a:solidFill>
                <a:latin typeface="Roboto Thin" charset="0"/>
              </a:rPr>
              <a:t>Wat is een kleuter?</a:t>
            </a:r>
            <a:endParaRPr lang="nl-NL" sz="3200" dirty="0">
              <a:solidFill>
                <a:srgbClr val="F19336"/>
              </a:solidFill>
              <a:latin typeface="Roboto Thin" charset="0"/>
            </a:endParaRPr>
          </a:p>
        </p:txBody>
      </p:sp>
      <p:sp>
        <p:nvSpPr>
          <p:cNvPr id="17413" name="Tekstvak 7"/>
          <p:cNvSpPr txBox="1">
            <a:spLocks noChangeArrowheads="1"/>
          </p:cNvSpPr>
          <p:nvPr/>
        </p:nvSpPr>
        <p:spPr bwMode="auto">
          <a:xfrm>
            <a:off x="5213350" y="2346325"/>
            <a:ext cx="28962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4000" dirty="0">
                <a:solidFill>
                  <a:srgbClr val="1B99D5"/>
                </a:solidFill>
                <a:latin typeface="Roboto Thin" charset="0"/>
              </a:rPr>
              <a:t>Hoofdstuk </a:t>
            </a:r>
            <a:r>
              <a:rPr lang="nl-NL" sz="4000" dirty="0" smtClean="0">
                <a:solidFill>
                  <a:srgbClr val="1B99D5"/>
                </a:solidFill>
                <a:latin typeface="Roboto Thin" charset="0"/>
              </a:rPr>
              <a:t>6</a:t>
            </a:r>
            <a:endParaRPr lang="nl-NL" sz="4000" dirty="0">
              <a:solidFill>
                <a:srgbClr val="1B99D5"/>
              </a:solidFill>
              <a:latin typeface="Roboto Thin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5004048" y="5661248"/>
            <a:ext cx="3877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EC8029"/>
                </a:solidFill>
                <a:latin typeface="Roboto Thin"/>
              </a:rPr>
              <a:t>De bijzonderheden van het jonge kind</a:t>
            </a:r>
            <a:endParaRPr lang="nl-NL" dirty="0">
              <a:solidFill>
                <a:srgbClr val="EC8029"/>
              </a:solidFill>
              <a:latin typeface="Roboto Thin"/>
            </a:endParaRPr>
          </a:p>
        </p:txBody>
      </p:sp>
    </p:spTree>
    <p:extLst>
      <p:ext uri="{BB962C8B-B14F-4D97-AF65-F5344CB8AC3E}">
        <p14:creationId xmlns:p14="http://schemas.microsoft.com/office/powerpoint/2010/main" val="3831613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6FB1DB"/>
                </a:solidFill>
                <a:latin typeface="Roboto Thin"/>
              </a:rPr>
              <a:t>Natuur- of cultuurbepaald? 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sz="3400" dirty="0" smtClean="0">
                <a:solidFill>
                  <a:srgbClr val="EE811A"/>
                </a:solidFill>
                <a:latin typeface="Roboto Thin"/>
              </a:rPr>
              <a:t>Nature versus </a:t>
            </a:r>
            <a:r>
              <a:rPr lang="fr-FR" sz="3400" dirty="0" err="1" smtClean="0">
                <a:solidFill>
                  <a:srgbClr val="EE811A"/>
                </a:solidFill>
                <a:latin typeface="Roboto Thin"/>
              </a:rPr>
              <a:t>nurture</a:t>
            </a:r>
            <a:endParaRPr lang="fr-FR" sz="3400" dirty="0" smtClean="0">
              <a:solidFill>
                <a:srgbClr val="EE811A"/>
              </a:solidFill>
              <a:latin typeface="Roboto Thin"/>
            </a:endParaRPr>
          </a:p>
          <a:p>
            <a:pPr lvl="1"/>
            <a:r>
              <a:rPr lang="fr-FR" sz="2900" dirty="0" smtClean="0">
                <a:solidFill>
                  <a:srgbClr val="EE811A"/>
                </a:solidFill>
                <a:latin typeface="Roboto Thin"/>
              </a:rPr>
              <a:t>Nature</a:t>
            </a:r>
          </a:p>
          <a:p>
            <a:pPr lvl="1"/>
            <a:r>
              <a:rPr lang="fr-FR" sz="2900" dirty="0" err="1" smtClean="0">
                <a:solidFill>
                  <a:srgbClr val="EE811A"/>
                </a:solidFill>
                <a:latin typeface="Roboto Thin"/>
              </a:rPr>
              <a:t>Nurture</a:t>
            </a:r>
            <a:endParaRPr lang="fr-FR" sz="2900" dirty="0" smtClean="0">
              <a:solidFill>
                <a:srgbClr val="EE811A"/>
              </a:solidFill>
              <a:latin typeface="Roboto Thin"/>
            </a:endParaRPr>
          </a:p>
          <a:p>
            <a:pPr lvl="1"/>
            <a:r>
              <a:rPr lang="fr-FR" sz="2900" dirty="0" err="1" smtClean="0">
                <a:solidFill>
                  <a:srgbClr val="EE811A"/>
                </a:solidFill>
                <a:latin typeface="Roboto Thin"/>
              </a:rPr>
              <a:t>Interactiebenadering</a:t>
            </a:r>
            <a:endParaRPr lang="fr-FR" sz="2900" dirty="0" smtClean="0">
              <a:solidFill>
                <a:srgbClr val="EE811A"/>
              </a:solidFill>
              <a:latin typeface="Roboto Thin"/>
            </a:endParaRPr>
          </a:p>
          <a:p>
            <a:endParaRPr lang="fr-FR" i="1" dirty="0" smtClean="0">
              <a:solidFill>
                <a:srgbClr val="EE811A"/>
              </a:solidFill>
              <a:latin typeface="Roboto Thin"/>
            </a:endParaRPr>
          </a:p>
          <a:p>
            <a:r>
              <a:rPr lang="nl-NL" sz="3400" dirty="0" smtClean="0">
                <a:solidFill>
                  <a:srgbClr val="EE811A"/>
                </a:solidFill>
                <a:latin typeface="Roboto Thin"/>
              </a:rPr>
              <a:t>Behoeftepiramides</a:t>
            </a:r>
          </a:p>
          <a:p>
            <a:pPr lvl="1"/>
            <a:r>
              <a:rPr lang="nl-NL" sz="2900" dirty="0" smtClean="0">
                <a:solidFill>
                  <a:srgbClr val="EE811A"/>
                </a:solidFill>
                <a:latin typeface="Roboto Thin"/>
              </a:rPr>
              <a:t>Piramide van </a:t>
            </a:r>
            <a:r>
              <a:rPr lang="nl-NL" sz="2900" dirty="0" err="1" smtClean="0">
                <a:solidFill>
                  <a:srgbClr val="EE811A"/>
                </a:solidFill>
                <a:latin typeface="Roboto Thin"/>
              </a:rPr>
              <a:t>Maslow</a:t>
            </a:r>
            <a:endParaRPr lang="nl-NL" sz="2900" dirty="0" smtClean="0">
              <a:solidFill>
                <a:srgbClr val="EE811A"/>
              </a:solidFill>
              <a:latin typeface="Roboto Thin"/>
            </a:endParaRPr>
          </a:p>
          <a:p>
            <a:pPr lvl="1"/>
            <a:r>
              <a:rPr lang="nl-NL" sz="2900" dirty="0" smtClean="0">
                <a:solidFill>
                  <a:srgbClr val="EE811A"/>
                </a:solidFill>
                <a:latin typeface="Roboto Thin"/>
              </a:rPr>
              <a:t>Piramide van </a:t>
            </a:r>
            <a:r>
              <a:rPr lang="nl-NL" sz="2900" dirty="0" err="1" smtClean="0">
                <a:solidFill>
                  <a:srgbClr val="EE811A"/>
                </a:solidFill>
                <a:latin typeface="Roboto Thin"/>
              </a:rPr>
              <a:t>Pinto</a:t>
            </a:r>
            <a:endParaRPr lang="nl-NL" sz="2900" dirty="0" smtClean="0">
              <a:solidFill>
                <a:srgbClr val="EE811A"/>
              </a:solidFill>
              <a:latin typeface="Roboto Thin"/>
            </a:endParaRPr>
          </a:p>
          <a:p>
            <a:pPr lvl="1"/>
            <a:r>
              <a:rPr lang="nl-NL" sz="2900" dirty="0" smtClean="0">
                <a:solidFill>
                  <a:srgbClr val="EE811A"/>
                </a:solidFill>
                <a:latin typeface="Roboto Thin"/>
              </a:rPr>
              <a:t>De piramides vergeleken</a:t>
            </a:r>
          </a:p>
          <a:p>
            <a:pPr lvl="1"/>
            <a:r>
              <a:rPr lang="nl-NL" sz="2900" dirty="0" smtClean="0">
                <a:solidFill>
                  <a:srgbClr val="EE811A"/>
                </a:solidFill>
                <a:latin typeface="Roboto Thin"/>
              </a:rPr>
              <a:t>Omgaan met cultuurverschillen</a:t>
            </a:r>
          </a:p>
          <a:p>
            <a:pPr lvl="1"/>
            <a:endParaRPr lang="nl-NL" dirty="0" smtClean="0">
              <a:solidFill>
                <a:srgbClr val="EE811A"/>
              </a:solidFill>
              <a:latin typeface="Roboto Thin"/>
            </a:endParaRPr>
          </a:p>
          <a:p>
            <a:r>
              <a:rPr lang="nl-NL" sz="3400" dirty="0" smtClean="0">
                <a:solidFill>
                  <a:srgbClr val="EE811A"/>
                </a:solidFill>
                <a:latin typeface="Roboto Thin"/>
              </a:rPr>
              <a:t>Jongens en meisjes</a:t>
            </a:r>
          </a:p>
          <a:p>
            <a:pPr lvl="1"/>
            <a:r>
              <a:rPr lang="nl-NL" sz="2900" dirty="0" smtClean="0">
                <a:solidFill>
                  <a:srgbClr val="EE811A"/>
                </a:solidFill>
                <a:latin typeface="Roboto Thin"/>
              </a:rPr>
              <a:t>Fysiologische oorzaken</a:t>
            </a:r>
          </a:p>
          <a:p>
            <a:pPr lvl="1"/>
            <a:r>
              <a:rPr lang="nl-NL" sz="2900" dirty="0" smtClean="0">
                <a:solidFill>
                  <a:srgbClr val="EE811A"/>
                </a:solidFill>
                <a:latin typeface="Roboto Thin"/>
              </a:rPr>
              <a:t>Sociale oorzaken</a:t>
            </a:r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 smtClean="0">
                <a:solidFill>
                  <a:srgbClr val="F19336"/>
                </a:solidFill>
                <a:latin typeface="Roboto Thin" charset="0"/>
              </a:rPr>
              <a:t>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6FB1DB"/>
                </a:solidFill>
                <a:latin typeface="Roboto Thin"/>
              </a:rPr>
              <a:t>Ontwikkeling van </a:t>
            </a:r>
            <a:r>
              <a:rPr lang="nl-NL" dirty="0" smtClean="0">
                <a:solidFill>
                  <a:srgbClr val="6FB1DB"/>
                </a:solidFill>
                <a:latin typeface="Roboto Thin"/>
              </a:rPr>
              <a:t>kleuters (1) </a:t>
            </a:r>
            <a:endParaRPr lang="nl-NL" dirty="0">
              <a:solidFill>
                <a:srgbClr val="6FB1DB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sz="3400" dirty="0" smtClean="0">
                <a:solidFill>
                  <a:srgbClr val="EE811A"/>
                </a:solidFill>
                <a:latin typeface="Roboto Thin"/>
              </a:rPr>
              <a:t>Emotionele ontwikkeling</a:t>
            </a:r>
          </a:p>
          <a:p>
            <a:pPr lvl="1"/>
            <a:r>
              <a:rPr lang="nl-NL" sz="2900" dirty="0" smtClean="0">
                <a:solidFill>
                  <a:srgbClr val="EE811A"/>
                </a:solidFill>
                <a:latin typeface="Roboto Thin"/>
              </a:rPr>
              <a:t>Ontwikkelingstaken</a:t>
            </a:r>
          </a:p>
          <a:p>
            <a:pPr lvl="1"/>
            <a:r>
              <a:rPr lang="nl-NL" sz="2900" dirty="0" smtClean="0">
                <a:solidFill>
                  <a:srgbClr val="EE811A"/>
                </a:solidFill>
                <a:latin typeface="Roboto Thin"/>
              </a:rPr>
              <a:t>Eerste hulp bij ontwikkeling (EHBO)</a:t>
            </a:r>
          </a:p>
          <a:p>
            <a:pPr lvl="1"/>
            <a:endParaRPr lang="nl-NL" dirty="0" smtClean="0">
              <a:solidFill>
                <a:srgbClr val="EE811A"/>
              </a:solidFill>
              <a:latin typeface="Roboto Thin"/>
            </a:endParaRPr>
          </a:p>
          <a:p>
            <a:r>
              <a:rPr lang="nl-NL" sz="3400" dirty="0" smtClean="0">
                <a:solidFill>
                  <a:srgbClr val="EE811A"/>
                </a:solidFill>
                <a:latin typeface="Roboto Thin"/>
              </a:rPr>
              <a:t>Sociale ontwikkeling</a:t>
            </a:r>
          </a:p>
          <a:p>
            <a:pPr lvl="1"/>
            <a:r>
              <a:rPr lang="nl-NL" sz="2900" dirty="0" smtClean="0">
                <a:solidFill>
                  <a:srgbClr val="EE811A"/>
                </a:solidFill>
                <a:latin typeface="Roboto Thin"/>
              </a:rPr>
              <a:t>Ontwikkelingstaken</a:t>
            </a:r>
          </a:p>
          <a:p>
            <a:pPr lvl="1"/>
            <a:r>
              <a:rPr lang="nl-NL" sz="2900" dirty="0" smtClean="0">
                <a:solidFill>
                  <a:srgbClr val="EE811A"/>
                </a:solidFill>
                <a:latin typeface="Roboto Thin"/>
              </a:rPr>
              <a:t>Eerste hulp bij ontwikkeling (EHBO)</a:t>
            </a:r>
          </a:p>
          <a:p>
            <a:endParaRPr lang="nl-NL" dirty="0" smtClean="0">
              <a:solidFill>
                <a:srgbClr val="EE811A"/>
              </a:solidFill>
              <a:latin typeface="Roboto Thin"/>
            </a:endParaRPr>
          </a:p>
          <a:p>
            <a:r>
              <a:rPr lang="nl-NL" sz="3400" dirty="0" smtClean="0">
                <a:solidFill>
                  <a:srgbClr val="EE811A"/>
                </a:solidFill>
                <a:latin typeface="Roboto Thin"/>
              </a:rPr>
              <a:t>Lichamelijke ontwikkeling</a:t>
            </a:r>
          </a:p>
          <a:p>
            <a:pPr lvl="1"/>
            <a:r>
              <a:rPr lang="nl-NL" sz="2900" dirty="0" smtClean="0">
                <a:solidFill>
                  <a:srgbClr val="EE811A"/>
                </a:solidFill>
                <a:latin typeface="Roboto Thin"/>
              </a:rPr>
              <a:t>Ontwikkelingstaken</a:t>
            </a:r>
          </a:p>
          <a:p>
            <a:pPr lvl="1"/>
            <a:r>
              <a:rPr lang="nl-NL" sz="2900" dirty="0" smtClean="0">
                <a:solidFill>
                  <a:srgbClr val="EE811A"/>
                </a:solidFill>
                <a:latin typeface="Roboto Thin"/>
              </a:rPr>
              <a:t>Eerste hulp bij ontwikkeling (EHBO)</a:t>
            </a:r>
          </a:p>
          <a:p>
            <a:pPr lvl="1"/>
            <a:r>
              <a:rPr lang="nl-NL" sz="2900" dirty="0" smtClean="0">
                <a:solidFill>
                  <a:srgbClr val="EE811A"/>
                </a:solidFill>
                <a:latin typeface="Roboto Thin"/>
              </a:rPr>
              <a:t>Nachtrust</a:t>
            </a:r>
          </a:p>
          <a:p>
            <a:pPr lvl="1"/>
            <a:r>
              <a:rPr lang="nl-NL" sz="2900" dirty="0" smtClean="0">
                <a:solidFill>
                  <a:srgbClr val="EE811A"/>
                </a:solidFill>
                <a:latin typeface="Roboto Thin"/>
              </a:rPr>
              <a:t>Overgewicht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 smtClean="0">
                <a:solidFill>
                  <a:srgbClr val="F19336"/>
                </a:solidFill>
                <a:latin typeface="Roboto Thin" charset="0"/>
              </a:rPr>
              <a:t>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47500" lnSpcReduction="20000"/>
          </a:bodyPr>
          <a:lstStyle/>
          <a:p>
            <a:r>
              <a:rPr lang="nl-NL" sz="5100" dirty="0" smtClean="0">
                <a:solidFill>
                  <a:srgbClr val="EE811A"/>
                </a:solidFill>
                <a:latin typeface="Roboto Thin"/>
              </a:rPr>
              <a:t>Motorische ontwikkeling</a:t>
            </a:r>
          </a:p>
          <a:p>
            <a:pPr lvl="1"/>
            <a:r>
              <a:rPr lang="nl-NL" sz="4200" dirty="0" smtClean="0">
                <a:solidFill>
                  <a:srgbClr val="EE811A"/>
                </a:solidFill>
                <a:latin typeface="Roboto Thin"/>
              </a:rPr>
              <a:t>Ontwikkelingstaken</a:t>
            </a:r>
          </a:p>
          <a:p>
            <a:pPr lvl="1"/>
            <a:r>
              <a:rPr lang="nl-NL" sz="4200" dirty="0" smtClean="0">
                <a:solidFill>
                  <a:srgbClr val="EE811A"/>
                </a:solidFill>
                <a:latin typeface="Roboto Thin"/>
              </a:rPr>
              <a:t>Eerste hulp bij ontwikkeling (EHBO)</a:t>
            </a:r>
          </a:p>
          <a:p>
            <a:pPr lvl="1"/>
            <a:endParaRPr lang="nl-NL" sz="4400" dirty="0" smtClean="0">
              <a:solidFill>
                <a:srgbClr val="EE811A"/>
              </a:solidFill>
              <a:latin typeface="Roboto Thin"/>
            </a:endParaRPr>
          </a:p>
          <a:p>
            <a:r>
              <a:rPr lang="nl-NL" sz="5100" dirty="0" smtClean="0">
                <a:solidFill>
                  <a:srgbClr val="EE811A"/>
                </a:solidFill>
                <a:latin typeface="Roboto Thin"/>
              </a:rPr>
              <a:t>Cognitieve ontwikkeling</a:t>
            </a:r>
          </a:p>
          <a:p>
            <a:pPr lvl="1"/>
            <a:r>
              <a:rPr lang="nl-NL" sz="4200" dirty="0" smtClean="0">
                <a:solidFill>
                  <a:srgbClr val="EE811A"/>
                </a:solidFill>
                <a:latin typeface="Roboto Thin"/>
              </a:rPr>
              <a:t>Ontwikkelingstaken</a:t>
            </a:r>
          </a:p>
          <a:p>
            <a:pPr lvl="1"/>
            <a:r>
              <a:rPr lang="nl-NL" sz="4200" dirty="0" smtClean="0">
                <a:solidFill>
                  <a:srgbClr val="EE811A"/>
                </a:solidFill>
                <a:latin typeface="Roboto Thin"/>
              </a:rPr>
              <a:t>Eerste hulp bij ontwikkeling (EHBO)</a:t>
            </a:r>
          </a:p>
          <a:p>
            <a:endParaRPr lang="nl-NL" dirty="0" smtClean="0">
              <a:solidFill>
                <a:srgbClr val="EE811A"/>
              </a:solidFill>
              <a:latin typeface="Roboto Thin"/>
            </a:endParaRPr>
          </a:p>
          <a:p>
            <a:r>
              <a:rPr lang="nl-NL" sz="5100" dirty="0" smtClean="0">
                <a:solidFill>
                  <a:srgbClr val="EE811A"/>
                </a:solidFill>
                <a:latin typeface="Roboto Thin"/>
              </a:rPr>
              <a:t>Spelontwikkeling</a:t>
            </a:r>
          </a:p>
          <a:p>
            <a:pPr lvl="1"/>
            <a:r>
              <a:rPr lang="nl-NL" sz="4200" dirty="0" smtClean="0">
                <a:solidFill>
                  <a:srgbClr val="EE811A"/>
                </a:solidFill>
                <a:latin typeface="Roboto Thin"/>
              </a:rPr>
              <a:t>Typen spel:</a:t>
            </a:r>
          </a:p>
          <a:p>
            <a:pPr lvl="2"/>
            <a:r>
              <a:rPr lang="nl-NL" sz="3800" dirty="0" smtClean="0">
                <a:solidFill>
                  <a:srgbClr val="EE811A"/>
                </a:solidFill>
                <a:latin typeface="Roboto Thin"/>
              </a:rPr>
              <a:t>Bewegingsspel</a:t>
            </a:r>
          </a:p>
          <a:p>
            <a:pPr lvl="2"/>
            <a:r>
              <a:rPr lang="nl-NL" sz="3800" dirty="0" smtClean="0">
                <a:solidFill>
                  <a:srgbClr val="EE811A"/>
                </a:solidFill>
                <a:latin typeface="Roboto Thin"/>
              </a:rPr>
              <a:t>Manipulerend spel</a:t>
            </a:r>
          </a:p>
          <a:p>
            <a:pPr lvl="2"/>
            <a:r>
              <a:rPr lang="nl-NL" sz="3800" dirty="0" smtClean="0">
                <a:solidFill>
                  <a:srgbClr val="EE811A"/>
                </a:solidFill>
                <a:latin typeface="Roboto Thin"/>
              </a:rPr>
              <a:t>Rollenspel</a:t>
            </a:r>
          </a:p>
          <a:p>
            <a:pPr lvl="2"/>
            <a:r>
              <a:rPr lang="nl-NL" sz="3800" dirty="0" smtClean="0">
                <a:solidFill>
                  <a:srgbClr val="EE811A"/>
                </a:solidFill>
                <a:latin typeface="Roboto Thin"/>
              </a:rPr>
              <a:t>Constructiespel</a:t>
            </a:r>
          </a:p>
          <a:p>
            <a:pPr lvl="1"/>
            <a:r>
              <a:rPr lang="nl-NL" sz="4200" dirty="0" smtClean="0">
                <a:solidFill>
                  <a:srgbClr val="EE811A"/>
                </a:solidFill>
                <a:latin typeface="Roboto Thin"/>
              </a:rPr>
              <a:t>Ontwikkelingstaken</a:t>
            </a:r>
          </a:p>
          <a:p>
            <a:pPr lvl="1"/>
            <a:r>
              <a:rPr lang="nl-NL" sz="4200" dirty="0" smtClean="0">
                <a:solidFill>
                  <a:srgbClr val="EE811A"/>
                </a:solidFill>
                <a:latin typeface="Roboto Thin"/>
              </a:rPr>
              <a:t>EHBO </a:t>
            </a:r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 smtClean="0">
                <a:solidFill>
                  <a:srgbClr val="F19336"/>
                </a:solidFill>
                <a:latin typeface="Roboto Thin" charset="0"/>
              </a:rPr>
              <a:t>6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dirty="0" smtClean="0">
                <a:solidFill>
                  <a:srgbClr val="6FB1DB"/>
                </a:solidFill>
                <a:latin typeface="Roboto Thin"/>
              </a:rPr>
              <a:t>Ontwikkeling van </a:t>
            </a:r>
            <a:r>
              <a:rPr lang="nl-NL" dirty="0" smtClean="0">
                <a:solidFill>
                  <a:srgbClr val="6FB1DB"/>
                </a:solidFill>
                <a:latin typeface="Roboto Thin"/>
              </a:rPr>
              <a:t>kleuters (2) </a:t>
            </a:r>
            <a:endParaRPr lang="nl-NL" dirty="0">
              <a:solidFill>
                <a:srgbClr val="6FB1DB"/>
              </a:solidFill>
              <a:latin typeface="Roboto Thi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6FB1DB"/>
                </a:solidFill>
                <a:latin typeface="Roboto Thin"/>
              </a:rPr>
              <a:t>Diversiteit aan kleuters</a:t>
            </a:r>
            <a:endParaRPr lang="nl-NL" dirty="0">
              <a:solidFill>
                <a:srgbClr val="6FB1DB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>
                <a:solidFill>
                  <a:srgbClr val="EE811A"/>
                </a:solidFill>
                <a:latin typeface="Roboto Thin"/>
              </a:rPr>
              <a:t>Passend onderwijs</a:t>
            </a:r>
          </a:p>
          <a:p>
            <a:r>
              <a:rPr lang="nl-NL" sz="2400" dirty="0" smtClean="0">
                <a:solidFill>
                  <a:srgbClr val="EE811A"/>
                </a:solidFill>
                <a:latin typeface="Roboto Thin"/>
              </a:rPr>
              <a:t>Zorgpartners</a:t>
            </a:r>
          </a:p>
          <a:p>
            <a:r>
              <a:rPr lang="nl-NL" sz="2400" dirty="0" smtClean="0">
                <a:solidFill>
                  <a:srgbClr val="EE811A"/>
                </a:solidFill>
                <a:latin typeface="Roboto Thin"/>
              </a:rPr>
              <a:t>Passende plek</a:t>
            </a:r>
          </a:p>
          <a:p>
            <a:r>
              <a:rPr lang="nl-NL" sz="2400" dirty="0" smtClean="0">
                <a:solidFill>
                  <a:srgbClr val="EE811A"/>
                </a:solidFill>
                <a:latin typeface="Roboto Thin"/>
              </a:rPr>
              <a:t>Out of the box</a:t>
            </a:r>
            <a:endParaRPr lang="nl-NL" sz="2400" dirty="0">
              <a:solidFill>
                <a:srgbClr val="EE811A"/>
              </a:solidFill>
              <a:latin typeface="Roboto Thin"/>
            </a:endParaRPr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 smtClean="0">
                <a:solidFill>
                  <a:srgbClr val="F19336"/>
                </a:solidFill>
                <a:latin typeface="Roboto Thin" charset="0"/>
              </a:rPr>
              <a:t>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141</Words>
  <Application>Microsoft Macintosh PowerPoint</Application>
  <PresentationFormat>Diavoorstelling (4:3)</PresentationFormat>
  <Paragraphs>60</Paragraphs>
  <Slides>5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Belang bewegingsonderwijs  met kleuters</vt:lpstr>
      <vt:lpstr>Natuur- of cultuurbepaald?  </vt:lpstr>
      <vt:lpstr>Ontwikkeling van kleuters (1) </vt:lpstr>
      <vt:lpstr>Ontwikkeling van kleuters (2) </vt:lpstr>
      <vt:lpstr>Diversiteit aan kleuters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 is een kleuter?</dc:title>
  <dc:creator>Theo de Groot</dc:creator>
  <cp:lastModifiedBy>Nick Vissers</cp:lastModifiedBy>
  <cp:revision>3</cp:revision>
  <dcterms:created xsi:type="dcterms:W3CDTF">2016-12-11T20:56:50Z</dcterms:created>
  <dcterms:modified xsi:type="dcterms:W3CDTF">2016-12-14T11:40:26Z</dcterms:modified>
</cp:coreProperties>
</file>