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3" r:id="rId2"/>
    <p:sldId id="260" r:id="rId3"/>
    <p:sldId id="261" r:id="rId4"/>
    <p:sldId id="259" r:id="rId5"/>
    <p:sldId id="262" r:id="rId6"/>
    <p:sldId id="258" r:id="rId7"/>
    <p:sldId id="257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7709"/>
    <a:srgbClr val="6EB1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8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E14ED1-A9E9-984C-B1D7-A28AFAE9F78C}" type="datetimeFigureOut">
              <a:rPr lang="nl-NL" smtClean="0"/>
              <a:t>14-12-16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C42026-3D7A-9548-8782-4A33FD31A76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57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nl-NL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8C4FA-8E2F-4FF1-AE9C-D4D99EEE4640}" type="datetimeFigureOut">
              <a:rPr lang="nl-NL" smtClean="0"/>
              <a:t>14-12-16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8839A-1D2E-4873-B15A-04C508CF93F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8C4FA-8E2F-4FF1-AE9C-D4D99EEE4640}" type="datetimeFigureOut">
              <a:rPr lang="nl-NL" smtClean="0"/>
              <a:t>14-12-16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8839A-1D2E-4873-B15A-04C508CF93F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8C4FA-8E2F-4FF1-AE9C-D4D99EEE4640}" type="datetimeFigureOut">
              <a:rPr lang="nl-NL" smtClean="0"/>
              <a:t>14-12-16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8839A-1D2E-4873-B15A-04C508CF93F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 afbeeldingen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dirty="0" smtClean="0"/>
              <a:t>Klik om de tekststijl van het model te bewerken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noProof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5"/>
          </p:nvPr>
        </p:nvSpPr>
        <p:spPr>
          <a:xfrm>
            <a:off x="5211763" y="6235700"/>
            <a:ext cx="134937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15FA72F-94D0-1B44-88BF-C807E06B1FBD}" type="datetime1">
              <a:rPr lang="nl-NL"/>
              <a:pPr>
                <a:defRPr/>
              </a:pPr>
              <a:t>13-12-16</a:t>
            </a:fld>
            <a:endParaRPr lang="nl-NL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381000" y="6235700"/>
            <a:ext cx="4648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6A814-3239-A04D-AA98-25E411CB628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8889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8C4FA-8E2F-4FF1-AE9C-D4D99EEE4640}" type="datetimeFigureOut">
              <a:rPr lang="nl-NL" smtClean="0"/>
              <a:t>14-12-16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8839A-1D2E-4873-B15A-04C508CF93F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8C4FA-8E2F-4FF1-AE9C-D4D99EEE4640}" type="datetimeFigureOut">
              <a:rPr lang="nl-NL" smtClean="0"/>
              <a:t>14-12-16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8839A-1D2E-4873-B15A-04C508CF93F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8C4FA-8E2F-4FF1-AE9C-D4D99EEE4640}" type="datetimeFigureOut">
              <a:rPr lang="nl-NL" smtClean="0"/>
              <a:t>14-12-16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8839A-1D2E-4873-B15A-04C508CF93F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8C4FA-8E2F-4FF1-AE9C-D4D99EEE4640}" type="datetimeFigureOut">
              <a:rPr lang="nl-NL" smtClean="0"/>
              <a:t>14-12-16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8839A-1D2E-4873-B15A-04C508CF93F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8C4FA-8E2F-4FF1-AE9C-D4D99EEE4640}" type="datetimeFigureOut">
              <a:rPr lang="nl-NL" smtClean="0"/>
              <a:t>14-12-16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8839A-1D2E-4873-B15A-04C508CF93F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8C4FA-8E2F-4FF1-AE9C-D4D99EEE4640}" type="datetimeFigureOut">
              <a:rPr lang="nl-NL" smtClean="0"/>
              <a:t>14-12-16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8839A-1D2E-4873-B15A-04C508CF93F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8C4FA-8E2F-4FF1-AE9C-D4D99EEE4640}" type="datetimeFigureOut">
              <a:rPr lang="nl-NL" smtClean="0"/>
              <a:t>14-12-16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8839A-1D2E-4873-B15A-04C508CF93F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8C4FA-8E2F-4FF1-AE9C-D4D99EEE4640}" type="datetimeFigureOut">
              <a:rPr lang="nl-NL" smtClean="0"/>
              <a:t>14-12-16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8839A-1D2E-4873-B15A-04C508CF93F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C4FA-8E2F-4FF1-AE9C-D4D99EEE4640}" type="datetimeFigureOut">
              <a:rPr lang="nl-NL" smtClean="0"/>
              <a:t>14-12-16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8839A-1D2E-4873-B15A-04C508CF93F4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r>
              <a:rPr lang="nl-NL" sz="3200">
                <a:latin typeface="Calibri" charset="0"/>
              </a:rPr>
              <a:t>Belang bewegingsonderwijs </a:t>
            </a:r>
            <a:br>
              <a:rPr lang="nl-NL" sz="3200">
                <a:latin typeface="Calibri" charset="0"/>
              </a:rPr>
            </a:br>
            <a:r>
              <a:rPr lang="nl-NL" sz="3200">
                <a:latin typeface="Calibri" charset="0"/>
              </a:rPr>
              <a:t>met kleuters</a:t>
            </a:r>
          </a:p>
        </p:txBody>
      </p:sp>
      <p:sp>
        <p:nvSpPr>
          <p:cNvPr id="17410" name="Subtitel 2"/>
          <p:cNvSpPr>
            <a:spLocks noGrp="1"/>
          </p:cNvSpPr>
          <p:nvPr>
            <p:ph type="body" sz="half" idx="2"/>
          </p:nvPr>
        </p:nvSpPr>
        <p:spPr>
          <a:xfrm>
            <a:off x="381000" y="3733800"/>
            <a:ext cx="6180138" cy="2392363"/>
          </a:xfrm>
        </p:spPr>
        <p:txBody>
          <a:bodyPr/>
          <a:lstStyle/>
          <a:p>
            <a:pPr eaLnBrk="1" hangingPunct="1"/>
            <a:endParaRPr lang="nl-NL">
              <a:latin typeface="Calibri" charset="0"/>
            </a:endParaRPr>
          </a:p>
          <a:p>
            <a:pPr eaLnBrk="1" hangingPunct="1"/>
            <a:endParaRPr lang="nl-NL">
              <a:latin typeface="Calibri" charset="0"/>
            </a:endParaRPr>
          </a:p>
          <a:p>
            <a:pPr eaLnBrk="1" hangingPunct="1"/>
            <a:endParaRPr lang="nl-NL">
              <a:latin typeface="Calibri" charset="0"/>
            </a:endParaRPr>
          </a:p>
        </p:txBody>
      </p:sp>
      <p:pic>
        <p:nvPicPr>
          <p:cNvPr id="17411" name="Afbeelding 5" descr="sjabloom ppt voorblad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91614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Tekstvak 6"/>
          <p:cNvSpPr txBox="1">
            <a:spLocks noChangeArrowheads="1"/>
          </p:cNvSpPr>
          <p:nvPr/>
        </p:nvSpPr>
        <p:spPr bwMode="auto">
          <a:xfrm>
            <a:off x="5364088" y="3717032"/>
            <a:ext cx="313359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nl-NL" sz="3200" dirty="0" smtClean="0">
                <a:solidFill>
                  <a:srgbClr val="F19336"/>
                </a:solidFill>
                <a:latin typeface="Roboto Thin" charset="0"/>
              </a:rPr>
              <a:t>Bewegen in </a:t>
            </a:r>
          </a:p>
          <a:p>
            <a:pPr algn="ctr" eaLnBrk="1" hangingPunct="1"/>
            <a:r>
              <a:rPr lang="nl-NL" sz="3200" dirty="0">
                <a:solidFill>
                  <a:srgbClr val="F19336"/>
                </a:solidFill>
                <a:latin typeface="Roboto Thin" charset="0"/>
              </a:rPr>
              <a:t>d</a:t>
            </a:r>
            <a:r>
              <a:rPr lang="nl-NL" sz="3200" dirty="0" smtClean="0">
                <a:solidFill>
                  <a:srgbClr val="F19336"/>
                </a:solidFill>
                <a:latin typeface="Roboto Thin" charset="0"/>
              </a:rPr>
              <a:t>e brede context</a:t>
            </a:r>
            <a:endParaRPr lang="nl-NL" sz="3200" dirty="0">
              <a:solidFill>
                <a:srgbClr val="F19336"/>
              </a:solidFill>
              <a:latin typeface="Roboto Thin" charset="0"/>
            </a:endParaRPr>
          </a:p>
        </p:txBody>
      </p:sp>
      <p:sp>
        <p:nvSpPr>
          <p:cNvPr id="17413" name="Tekstvak 7"/>
          <p:cNvSpPr txBox="1">
            <a:spLocks noChangeArrowheads="1"/>
          </p:cNvSpPr>
          <p:nvPr/>
        </p:nvSpPr>
        <p:spPr bwMode="auto">
          <a:xfrm>
            <a:off x="5213350" y="2346325"/>
            <a:ext cx="317702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4000" dirty="0">
                <a:solidFill>
                  <a:srgbClr val="1B99D5"/>
                </a:solidFill>
                <a:latin typeface="Roboto Thin" charset="0"/>
              </a:rPr>
              <a:t>Hoofdstuk </a:t>
            </a:r>
            <a:r>
              <a:rPr lang="nl-NL" sz="4000" dirty="0" smtClean="0">
                <a:solidFill>
                  <a:srgbClr val="1B99D5"/>
                </a:solidFill>
                <a:latin typeface="Roboto Thin" charset="0"/>
              </a:rPr>
              <a:t>10</a:t>
            </a:r>
            <a:endParaRPr lang="nl-NL" sz="4000" dirty="0">
              <a:solidFill>
                <a:srgbClr val="1B99D5"/>
              </a:solidFill>
              <a:latin typeface="Roboto Thin" charset="0"/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5743000" y="5661248"/>
            <a:ext cx="2489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dirty="0" smtClean="0">
                <a:solidFill>
                  <a:srgbClr val="EC8029"/>
                </a:solidFill>
                <a:latin typeface="Roboto Thin"/>
              </a:rPr>
              <a:t>Bewegen ruim bekeken</a:t>
            </a:r>
            <a:endParaRPr lang="nl-NL" dirty="0">
              <a:solidFill>
                <a:srgbClr val="EC8029"/>
              </a:solidFill>
              <a:latin typeface="Roboto Thin"/>
            </a:endParaRPr>
          </a:p>
        </p:txBody>
      </p:sp>
    </p:spTree>
    <p:extLst>
      <p:ext uri="{BB962C8B-B14F-4D97-AF65-F5344CB8AC3E}">
        <p14:creationId xmlns:p14="http://schemas.microsoft.com/office/powerpoint/2010/main" val="2477059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1" descr="sjabloom 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6EB1DB"/>
                </a:solidFill>
                <a:latin typeface="Roboto Thin"/>
              </a:rPr>
              <a:t>De brede context </a:t>
            </a:r>
            <a:r>
              <a:rPr lang="nl-NL" dirty="0" smtClean="0">
                <a:solidFill>
                  <a:srgbClr val="6EB1DB"/>
                </a:solidFill>
                <a:latin typeface="Roboto Thin"/>
              </a:rPr>
              <a:t>begrensd (1) </a:t>
            </a:r>
            <a:endParaRPr lang="nl-NL" dirty="0">
              <a:solidFill>
                <a:srgbClr val="6EB1DB"/>
              </a:solidFill>
              <a:latin typeface="Roboto Thin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 smtClean="0">
                <a:solidFill>
                  <a:srgbClr val="EE7709"/>
                </a:solidFill>
                <a:latin typeface="Roboto Thin"/>
              </a:rPr>
              <a:t>Bewegingsruimtes in en rond de school</a:t>
            </a:r>
          </a:p>
          <a:p>
            <a:pPr lvl="1"/>
            <a:r>
              <a:rPr lang="nl-NL" sz="2000" dirty="0" smtClean="0">
                <a:solidFill>
                  <a:srgbClr val="EE7709"/>
                </a:solidFill>
                <a:latin typeface="Roboto Thin"/>
              </a:rPr>
              <a:t>Gebouw</a:t>
            </a:r>
          </a:p>
          <a:p>
            <a:pPr lvl="1"/>
            <a:r>
              <a:rPr lang="nl-NL" sz="2000" dirty="0" smtClean="0">
                <a:solidFill>
                  <a:srgbClr val="EE7709"/>
                </a:solidFill>
                <a:latin typeface="Roboto Thin"/>
              </a:rPr>
              <a:t>Klaslokaal</a:t>
            </a:r>
          </a:p>
          <a:p>
            <a:pPr lvl="1"/>
            <a:r>
              <a:rPr lang="nl-NL" sz="2000" dirty="0" smtClean="0">
                <a:solidFill>
                  <a:srgbClr val="EE7709"/>
                </a:solidFill>
                <a:latin typeface="Roboto Thin"/>
              </a:rPr>
              <a:t>Schoolplein</a:t>
            </a:r>
          </a:p>
          <a:p>
            <a:pPr lvl="1"/>
            <a:r>
              <a:rPr lang="nl-NL" sz="2000" dirty="0" smtClean="0">
                <a:solidFill>
                  <a:srgbClr val="EE7709"/>
                </a:solidFill>
                <a:latin typeface="Roboto Thin"/>
              </a:rPr>
              <a:t>Buurtspeeltuin</a:t>
            </a:r>
          </a:p>
          <a:p>
            <a:pPr lvl="1"/>
            <a:r>
              <a:rPr lang="nl-NL" sz="2000" dirty="0" smtClean="0">
                <a:solidFill>
                  <a:srgbClr val="EE7709"/>
                </a:solidFill>
                <a:latin typeface="Roboto Thin"/>
              </a:rPr>
              <a:t>Sportcomplex</a:t>
            </a:r>
          </a:p>
          <a:p>
            <a:pPr lvl="1"/>
            <a:r>
              <a:rPr lang="nl-NL" sz="2000" dirty="0" smtClean="0">
                <a:solidFill>
                  <a:srgbClr val="EE7709"/>
                </a:solidFill>
                <a:latin typeface="Roboto Thin"/>
              </a:rPr>
              <a:t>Zwembad</a:t>
            </a:r>
          </a:p>
          <a:p>
            <a:pPr lvl="1"/>
            <a:r>
              <a:rPr lang="nl-NL" sz="2000" dirty="0" smtClean="0">
                <a:solidFill>
                  <a:srgbClr val="EE7709"/>
                </a:solidFill>
                <a:latin typeface="Roboto Thin"/>
              </a:rPr>
              <a:t>Park, bos, strand, water en natuurijs</a:t>
            </a:r>
          </a:p>
          <a:p>
            <a:pPr lvl="1"/>
            <a:r>
              <a:rPr lang="nl-NL" sz="2000" dirty="0" err="1" smtClean="0">
                <a:solidFill>
                  <a:srgbClr val="EE7709"/>
                </a:solidFill>
                <a:latin typeface="Roboto Thin"/>
              </a:rPr>
              <a:t>Ijsbaan,</a:t>
            </a:r>
            <a:r>
              <a:rPr lang="nl-NL" sz="2000" dirty="0" smtClean="0">
                <a:solidFill>
                  <a:srgbClr val="EE7709"/>
                </a:solidFill>
                <a:latin typeface="Roboto Thin"/>
              </a:rPr>
              <a:t> skibaan, </a:t>
            </a:r>
            <a:r>
              <a:rPr lang="nl-NL" sz="2000" dirty="0" err="1" smtClean="0">
                <a:solidFill>
                  <a:srgbClr val="EE7709"/>
                </a:solidFill>
                <a:latin typeface="Roboto Thin"/>
              </a:rPr>
              <a:t>skatepark</a:t>
            </a:r>
            <a:r>
              <a:rPr lang="nl-NL" sz="2000" dirty="0" smtClean="0">
                <a:solidFill>
                  <a:srgbClr val="EE7709"/>
                </a:solidFill>
                <a:latin typeface="Roboto Thin"/>
              </a:rPr>
              <a:t> en </a:t>
            </a:r>
            <a:r>
              <a:rPr lang="nl-NL" sz="2000" dirty="0" err="1" smtClean="0">
                <a:solidFill>
                  <a:srgbClr val="EE7709"/>
                </a:solidFill>
                <a:latin typeface="Roboto Thin"/>
              </a:rPr>
              <a:t>adventurepark</a:t>
            </a:r>
            <a:endParaRPr lang="nl-NL" sz="2000" dirty="0" smtClean="0">
              <a:solidFill>
                <a:srgbClr val="EE7709"/>
              </a:solidFill>
              <a:latin typeface="Roboto Thin"/>
            </a:endParaRPr>
          </a:p>
          <a:p>
            <a:endParaRPr lang="nl-NL" dirty="0"/>
          </a:p>
        </p:txBody>
      </p:sp>
      <p:sp>
        <p:nvSpPr>
          <p:cNvPr id="5" name="Tekstvak 2"/>
          <p:cNvSpPr txBox="1">
            <a:spLocks noChangeArrowheads="1"/>
          </p:cNvSpPr>
          <p:nvPr/>
        </p:nvSpPr>
        <p:spPr bwMode="auto">
          <a:xfrm>
            <a:off x="3770313" y="6408738"/>
            <a:ext cx="153122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800" dirty="0">
                <a:solidFill>
                  <a:srgbClr val="EE7709"/>
                </a:solidFill>
                <a:latin typeface="Roboto Thin" charset="0"/>
              </a:rPr>
              <a:t>Hoofdstuk </a:t>
            </a:r>
            <a:r>
              <a:rPr lang="nl-NL" sz="1800" dirty="0" smtClean="0">
                <a:solidFill>
                  <a:srgbClr val="EE7709"/>
                </a:solidFill>
                <a:latin typeface="Roboto Thin" charset="0"/>
              </a:rPr>
              <a:t>10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1" descr="sjabloom 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6EB1DB"/>
                </a:solidFill>
                <a:latin typeface="Roboto Thin"/>
              </a:rPr>
              <a:t>De brede context begrensd </a:t>
            </a:r>
            <a:r>
              <a:rPr lang="nl-NL" dirty="0" smtClean="0">
                <a:solidFill>
                  <a:srgbClr val="6EB1DB"/>
                </a:solidFill>
                <a:latin typeface="Roboto Thin"/>
              </a:rPr>
              <a:t>(2)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r>
              <a:rPr lang="nl-NL" sz="2400" dirty="0" smtClean="0">
                <a:solidFill>
                  <a:srgbClr val="EE7709"/>
                </a:solidFill>
                <a:latin typeface="Roboto Thin"/>
              </a:rPr>
              <a:t>Tot en met groep 8</a:t>
            </a:r>
          </a:p>
          <a:p>
            <a:pPr lvl="1"/>
            <a:r>
              <a:rPr lang="nl-NL" sz="2000" dirty="0" smtClean="0">
                <a:solidFill>
                  <a:srgbClr val="EE7709"/>
                </a:solidFill>
                <a:latin typeface="Roboto Thin"/>
              </a:rPr>
              <a:t>Psychomotorische ontwikkeling in theorie</a:t>
            </a:r>
          </a:p>
          <a:p>
            <a:pPr lvl="2"/>
            <a:r>
              <a:rPr lang="nl-NL" sz="1800" dirty="0" smtClean="0">
                <a:solidFill>
                  <a:srgbClr val="EE7709"/>
                </a:solidFill>
                <a:latin typeface="Roboto Thin"/>
              </a:rPr>
              <a:t>Groep 3, 4</a:t>
            </a:r>
          </a:p>
          <a:p>
            <a:pPr lvl="2"/>
            <a:r>
              <a:rPr lang="nl-NL" sz="1800" dirty="0" smtClean="0">
                <a:solidFill>
                  <a:srgbClr val="EE7709"/>
                </a:solidFill>
                <a:latin typeface="Roboto Thin"/>
              </a:rPr>
              <a:t>Groep 5, 6</a:t>
            </a:r>
          </a:p>
          <a:p>
            <a:pPr lvl="2"/>
            <a:r>
              <a:rPr lang="nl-NL" sz="1800" dirty="0" smtClean="0">
                <a:solidFill>
                  <a:srgbClr val="EE7709"/>
                </a:solidFill>
                <a:latin typeface="Roboto Thin"/>
              </a:rPr>
              <a:t>Groep 7, 8</a:t>
            </a:r>
          </a:p>
          <a:p>
            <a:pPr lvl="1"/>
            <a:r>
              <a:rPr lang="nl-NL" sz="2000" dirty="0" smtClean="0">
                <a:solidFill>
                  <a:srgbClr val="EE7709"/>
                </a:solidFill>
                <a:latin typeface="Roboto Thin"/>
              </a:rPr>
              <a:t>Psychomotorische ontwikkeling in praktijk</a:t>
            </a:r>
          </a:p>
          <a:p>
            <a:pPr lvl="2"/>
            <a:r>
              <a:rPr lang="nl-NL" sz="1800" dirty="0" smtClean="0">
                <a:solidFill>
                  <a:srgbClr val="EE7709"/>
                </a:solidFill>
                <a:latin typeface="Roboto Thin"/>
              </a:rPr>
              <a:t>Groep 3, 4</a:t>
            </a:r>
          </a:p>
          <a:p>
            <a:pPr lvl="2"/>
            <a:r>
              <a:rPr lang="nl-NL" sz="1800" dirty="0" smtClean="0">
                <a:solidFill>
                  <a:srgbClr val="EE7709"/>
                </a:solidFill>
                <a:latin typeface="Roboto Thin"/>
              </a:rPr>
              <a:t>Groep 5, 6</a:t>
            </a:r>
          </a:p>
          <a:p>
            <a:pPr lvl="2"/>
            <a:r>
              <a:rPr lang="nl-NL" sz="1800" dirty="0" smtClean="0">
                <a:solidFill>
                  <a:srgbClr val="EE7709"/>
                </a:solidFill>
                <a:latin typeface="Roboto Thin"/>
              </a:rPr>
              <a:t>Groep 7, 8</a:t>
            </a:r>
          </a:p>
          <a:p>
            <a:pPr lvl="1"/>
            <a:r>
              <a:rPr lang="nl-NL" sz="2000" dirty="0" smtClean="0">
                <a:solidFill>
                  <a:srgbClr val="EE7709"/>
                </a:solidFill>
                <a:latin typeface="Roboto Thin"/>
              </a:rPr>
              <a:t>Leerlijnen en bewegingsactiviteiten tot en met groep 4</a:t>
            </a:r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6" name="Tekstvak 2"/>
          <p:cNvSpPr txBox="1">
            <a:spLocks noChangeArrowheads="1"/>
          </p:cNvSpPr>
          <p:nvPr/>
        </p:nvSpPr>
        <p:spPr bwMode="auto">
          <a:xfrm>
            <a:off x="3770313" y="6408738"/>
            <a:ext cx="153122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800" dirty="0">
                <a:solidFill>
                  <a:srgbClr val="EE7709"/>
                </a:solidFill>
                <a:latin typeface="Roboto Thin" charset="0"/>
              </a:rPr>
              <a:t>Hoofdstuk </a:t>
            </a:r>
            <a:r>
              <a:rPr lang="nl-NL" sz="1800" dirty="0" smtClean="0">
                <a:solidFill>
                  <a:srgbClr val="EE7709"/>
                </a:solidFill>
                <a:latin typeface="Roboto Thin" charset="0"/>
              </a:rPr>
              <a:t>10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1" descr="sjabloom 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>
                <a:solidFill>
                  <a:srgbClr val="6EB1DB"/>
                </a:solidFill>
                <a:latin typeface="Roboto Thin"/>
              </a:rPr>
              <a:t>Het schoolplein nader </a:t>
            </a:r>
            <a:r>
              <a:rPr lang="nl-NL" dirty="0" smtClean="0">
                <a:solidFill>
                  <a:srgbClr val="6EB1DB"/>
                </a:solidFill>
                <a:latin typeface="Roboto Thin"/>
              </a:rPr>
              <a:t>bekeken (1) </a:t>
            </a:r>
            <a:endParaRPr lang="nl-NL" dirty="0">
              <a:solidFill>
                <a:srgbClr val="6EB1DB"/>
              </a:solidFill>
              <a:latin typeface="Roboto Thin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 smtClean="0">
                <a:solidFill>
                  <a:srgbClr val="EE7709"/>
                </a:solidFill>
                <a:latin typeface="Roboto Thin"/>
              </a:rPr>
              <a:t>Belang schoolplein in de brede context</a:t>
            </a:r>
          </a:p>
          <a:p>
            <a:pPr lvl="1"/>
            <a:r>
              <a:rPr lang="nl-NL" sz="2000" dirty="0" smtClean="0">
                <a:solidFill>
                  <a:srgbClr val="EE7709"/>
                </a:solidFill>
                <a:latin typeface="Roboto Thin"/>
              </a:rPr>
              <a:t>Kleuters naar buiten</a:t>
            </a:r>
          </a:p>
          <a:p>
            <a:pPr lvl="1"/>
            <a:r>
              <a:rPr lang="nl-NL" sz="2000" dirty="0" smtClean="0">
                <a:solidFill>
                  <a:srgbClr val="EE7709"/>
                </a:solidFill>
                <a:latin typeface="Roboto Thin"/>
              </a:rPr>
              <a:t>Groep 3 tot en met 8 naar </a:t>
            </a:r>
            <a:r>
              <a:rPr lang="nl-NL" sz="2000" dirty="0" smtClean="0">
                <a:solidFill>
                  <a:srgbClr val="EE7709"/>
                </a:solidFill>
                <a:latin typeface="Roboto Thin"/>
              </a:rPr>
              <a:t>buiten</a:t>
            </a:r>
          </a:p>
          <a:p>
            <a:pPr marL="457200" lvl="1" indent="0">
              <a:buNone/>
            </a:pPr>
            <a:endParaRPr lang="nl-NL" sz="2000" dirty="0" smtClean="0">
              <a:solidFill>
                <a:srgbClr val="EE7709"/>
              </a:solidFill>
              <a:latin typeface="Roboto Thin"/>
            </a:endParaRPr>
          </a:p>
          <a:p>
            <a:r>
              <a:rPr lang="nl-NL" sz="2400" dirty="0" smtClean="0">
                <a:solidFill>
                  <a:srgbClr val="EE7709"/>
                </a:solidFill>
                <a:latin typeface="Roboto Thin"/>
              </a:rPr>
              <a:t>Soorten schoolpleinen</a:t>
            </a:r>
          </a:p>
          <a:p>
            <a:pPr lvl="1"/>
            <a:r>
              <a:rPr lang="nl-NL" sz="2000" dirty="0" smtClean="0">
                <a:solidFill>
                  <a:srgbClr val="EE7709"/>
                </a:solidFill>
                <a:latin typeface="Roboto Thin"/>
              </a:rPr>
              <a:t>Het gezonde schoolplein</a:t>
            </a:r>
          </a:p>
          <a:p>
            <a:pPr lvl="1"/>
            <a:r>
              <a:rPr lang="nl-NL" sz="2000" dirty="0" err="1" smtClean="0">
                <a:solidFill>
                  <a:srgbClr val="EE7709"/>
                </a:solidFill>
                <a:latin typeface="Roboto Thin"/>
              </a:rPr>
              <a:t>Zoneparc</a:t>
            </a:r>
            <a:endParaRPr lang="nl-NL" sz="2000" dirty="0" smtClean="0">
              <a:solidFill>
                <a:srgbClr val="EE7709"/>
              </a:solidFill>
              <a:latin typeface="Roboto Thin"/>
            </a:endParaRPr>
          </a:p>
          <a:p>
            <a:pPr lvl="1"/>
            <a:r>
              <a:rPr lang="nl-NL" sz="2000" dirty="0" smtClean="0">
                <a:solidFill>
                  <a:srgbClr val="EE7709"/>
                </a:solidFill>
                <a:latin typeface="Roboto Thin"/>
              </a:rPr>
              <a:t>Natuurspeeltuin</a:t>
            </a:r>
          </a:p>
          <a:p>
            <a:pPr lvl="1"/>
            <a:r>
              <a:rPr lang="nl-NL" sz="2000" dirty="0" smtClean="0">
                <a:solidFill>
                  <a:srgbClr val="EE7709"/>
                </a:solidFill>
                <a:latin typeface="Roboto Thin"/>
              </a:rPr>
              <a:t>Klimparcours en </a:t>
            </a:r>
            <a:r>
              <a:rPr lang="nl-NL" sz="2000" dirty="0" err="1" smtClean="0">
                <a:solidFill>
                  <a:srgbClr val="EE7709"/>
                </a:solidFill>
                <a:latin typeface="Roboto Thin"/>
              </a:rPr>
              <a:t>freerunparcours</a:t>
            </a:r>
            <a:endParaRPr lang="nl-NL" sz="2000" dirty="0" smtClean="0">
              <a:solidFill>
                <a:srgbClr val="EE7709"/>
              </a:solidFill>
              <a:latin typeface="Roboto Thin"/>
            </a:endParaRPr>
          </a:p>
        </p:txBody>
      </p:sp>
      <p:sp>
        <p:nvSpPr>
          <p:cNvPr id="5" name="Tekstvak 2"/>
          <p:cNvSpPr txBox="1">
            <a:spLocks noChangeArrowheads="1"/>
          </p:cNvSpPr>
          <p:nvPr/>
        </p:nvSpPr>
        <p:spPr bwMode="auto">
          <a:xfrm>
            <a:off x="3770313" y="6408738"/>
            <a:ext cx="153122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800" dirty="0">
                <a:solidFill>
                  <a:srgbClr val="EE7709"/>
                </a:solidFill>
                <a:latin typeface="Roboto Thin" charset="0"/>
              </a:rPr>
              <a:t>Hoofdstuk </a:t>
            </a:r>
            <a:r>
              <a:rPr lang="nl-NL" sz="1800" dirty="0" smtClean="0">
                <a:solidFill>
                  <a:srgbClr val="EE7709"/>
                </a:solidFill>
                <a:latin typeface="Roboto Thin" charset="0"/>
              </a:rPr>
              <a:t>10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1" descr="sjabloom 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>
                <a:solidFill>
                  <a:srgbClr val="6EB1DB"/>
                </a:solidFill>
                <a:latin typeface="Roboto Thin"/>
              </a:rPr>
              <a:t>Het </a:t>
            </a:r>
            <a:r>
              <a:rPr lang="nl-NL" dirty="0">
                <a:solidFill>
                  <a:srgbClr val="6EB1DB"/>
                </a:solidFill>
                <a:latin typeface="Roboto Thin"/>
              </a:rPr>
              <a:t>schoolplein nader bekeken </a:t>
            </a:r>
            <a:r>
              <a:rPr lang="nl-NL" dirty="0" smtClean="0">
                <a:solidFill>
                  <a:srgbClr val="6EB1DB"/>
                </a:solidFill>
                <a:latin typeface="Roboto Thin"/>
              </a:rPr>
              <a:t>(2)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sz="2600" dirty="0" smtClean="0">
                <a:solidFill>
                  <a:srgbClr val="EE7709"/>
                </a:solidFill>
                <a:latin typeface="Roboto Thin"/>
              </a:rPr>
              <a:t>Inrichten van schoolplein in de praktijk</a:t>
            </a:r>
          </a:p>
          <a:p>
            <a:pPr lvl="1"/>
            <a:r>
              <a:rPr lang="nl-NL" sz="2200" dirty="0" smtClean="0">
                <a:solidFill>
                  <a:srgbClr val="EE7709"/>
                </a:solidFill>
                <a:latin typeface="Roboto Thin"/>
              </a:rPr>
              <a:t>Overwegingen voor inrichting schoolplein</a:t>
            </a:r>
          </a:p>
          <a:p>
            <a:pPr lvl="1"/>
            <a:r>
              <a:rPr lang="nl-NL" sz="2200" dirty="0" smtClean="0">
                <a:solidFill>
                  <a:srgbClr val="EE7709"/>
                </a:solidFill>
                <a:latin typeface="Roboto Thin"/>
              </a:rPr>
              <a:t>Overwegingen voor aanschaf materialen</a:t>
            </a:r>
          </a:p>
          <a:p>
            <a:pPr lvl="2"/>
            <a:r>
              <a:rPr lang="nl-NL" sz="1900" dirty="0" smtClean="0">
                <a:solidFill>
                  <a:srgbClr val="EE7709"/>
                </a:solidFill>
                <a:latin typeface="Roboto Thin"/>
              </a:rPr>
              <a:t>Vaste speelmaterialen</a:t>
            </a:r>
          </a:p>
          <a:p>
            <a:pPr lvl="2"/>
            <a:r>
              <a:rPr lang="nl-NL" sz="1900" dirty="0" smtClean="0">
                <a:solidFill>
                  <a:srgbClr val="EE7709"/>
                </a:solidFill>
                <a:latin typeface="Roboto Thin"/>
              </a:rPr>
              <a:t>Losse grote speelmaterialen</a:t>
            </a:r>
          </a:p>
          <a:p>
            <a:pPr lvl="2"/>
            <a:r>
              <a:rPr lang="nl-NL" sz="1900" dirty="0" smtClean="0">
                <a:solidFill>
                  <a:srgbClr val="EE7709"/>
                </a:solidFill>
                <a:latin typeface="Roboto Thin"/>
              </a:rPr>
              <a:t>Kleine speelmaterialen</a:t>
            </a:r>
          </a:p>
          <a:p>
            <a:pPr lvl="2"/>
            <a:r>
              <a:rPr lang="nl-NL" sz="1900" dirty="0" smtClean="0">
                <a:solidFill>
                  <a:srgbClr val="EE7709"/>
                </a:solidFill>
                <a:latin typeface="Roboto Thin"/>
              </a:rPr>
              <a:t>Technische materialen</a:t>
            </a:r>
          </a:p>
          <a:p>
            <a:pPr lvl="2"/>
            <a:r>
              <a:rPr lang="nl-NL" sz="1900" dirty="0" smtClean="0">
                <a:solidFill>
                  <a:srgbClr val="EE7709"/>
                </a:solidFill>
                <a:latin typeface="Roboto Thin"/>
              </a:rPr>
              <a:t>Natuurlijke materialen</a:t>
            </a:r>
          </a:p>
          <a:p>
            <a:pPr lvl="1"/>
            <a:r>
              <a:rPr lang="nl-NL" sz="2200" dirty="0" smtClean="0">
                <a:solidFill>
                  <a:srgbClr val="EE7709"/>
                </a:solidFill>
                <a:latin typeface="Roboto Thin"/>
              </a:rPr>
              <a:t>Buitenberging</a:t>
            </a:r>
          </a:p>
          <a:p>
            <a:pPr lvl="1"/>
            <a:endParaRPr lang="nl-NL" dirty="0" smtClean="0">
              <a:solidFill>
                <a:srgbClr val="EE7709"/>
              </a:solidFill>
              <a:latin typeface="Roboto Thin"/>
            </a:endParaRPr>
          </a:p>
          <a:p>
            <a:r>
              <a:rPr lang="nl-NL" sz="2600" dirty="0" smtClean="0">
                <a:solidFill>
                  <a:srgbClr val="EE7709"/>
                </a:solidFill>
                <a:latin typeface="Roboto Thin"/>
              </a:rPr>
              <a:t>Beweeg- en speeltijd optimaal benut</a:t>
            </a:r>
          </a:p>
          <a:p>
            <a:r>
              <a:rPr lang="nl-NL" sz="2600" dirty="0" smtClean="0">
                <a:solidFill>
                  <a:srgbClr val="EE7709"/>
                </a:solidFill>
                <a:latin typeface="Roboto Thin"/>
              </a:rPr>
              <a:t>Leerlijnen naar buiten gebracht</a:t>
            </a:r>
          </a:p>
          <a:p>
            <a:endParaRPr lang="nl-NL" dirty="0"/>
          </a:p>
        </p:txBody>
      </p:sp>
      <p:sp>
        <p:nvSpPr>
          <p:cNvPr id="5" name="Tekstvak 2"/>
          <p:cNvSpPr txBox="1">
            <a:spLocks noChangeArrowheads="1"/>
          </p:cNvSpPr>
          <p:nvPr/>
        </p:nvSpPr>
        <p:spPr bwMode="auto">
          <a:xfrm>
            <a:off x="3770313" y="6408738"/>
            <a:ext cx="153122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800" dirty="0">
                <a:solidFill>
                  <a:srgbClr val="EE7709"/>
                </a:solidFill>
                <a:latin typeface="Roboto Thin" charset="0"/>
              </a:rPr>
              <a:t>Hoofdstuk </a:t>
            </a:r>
            <a:r>
              <a:rPr lang="nl-NL" sz="1800" dirty="0" smtClean="0">
                <a:solidFill>
                  <a:srgbClr val="EE7709"/>
                </a:solidFill>
                <a:latin typeface="Roboto Thin" charset="0"/>
              </a:rPr>
              <a:t>10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1" descr="sjabloom 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108520" y="260648"/>
            <a:ext cx="9433048" cy="1143000"/>
          </a:xfrm>
        </p:spPr>
        <p:txBody>
          <a:bodyPr>
            <a:normAutofit fontScale="90000"/>
          </a:bodyPr>
          <a:lstStyle/>
          <a:p>
            <a:r>
              <a:rPr lang="nl-NL" dirty="0" smtClean="0">
                <a:solidFill>
                  <a:srgbClr val="6EB1DB"/>
                </a:solidFill>
                <a:latin typeface="Roboto Thin"/>
              </a:rPr>
              <a:t>Sport- en spelactiviteiten </a:t>
            </a:r>
            <a:r>
              <a:rPr lang="nl-NL" dirty="0" err="1" smtClean="0">
                <a:solidFill>
                  <a:srgbClr val="6EB1DB"/>
                </a:solidFill>
                <a:latin typeface="Roboto Thin"/>
              </a:rPr>
              <a:t>schoolbreed</a:t>
            </a:r>
            <a:r>
              <a:rPr lang="nl-NL" dirty="0" smtClean="0">
                <a:solidFill>
                  <a:srgbClr val="6EB1DB"/>
                </a:solidFill>
                <a:latin typeface="Roboto Thin"/>
              </a:rPr>
              <a:t> (1) </a:t>
            </a:r>
            <a:endParaRPr lang="nl-NL" dirty="0">
              <a:solidFill>
                <a:srgbClr val="6EB1DB"/>
              </a:solidFill>
              <a:latin typeface="Roboto Thin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 smtClean="0">
                <a:solidFill>
                  <a:srgbClr val="EE7709"/>
                </a:solidFill>
                <a:latin typeface="Roboto Thin"/>
              </a:rPr>
              <a:t>Criteria keuze sport- en spelactiviteiten</a:t>
            </a:r>
          </a:p>
          <a:p>
            <a:pPr lvl="1"/>
            <a:r>
              <a:rPr lang="nl-NL" sz="2000" dirty="0" smtClean="0">
                <a:solidFill>
                  <a:srgbClr val="EE7709"/>
                </a:solidFill>
                <a:latin typeface="Roboto Thin"/>
              </a:rPr>
              <a:t>Alle kinderen tegelijk actief</a:t>
            </a:r>
          </a:p>
          <a:p>
            <a:pPr lvl="1"/>
            <a:r>
              <a:rPr lang="nl-NL" sz="2000" dirty="0" smtClean="0">
                <a:solidFill>
                  <a:srgbClr val="EE7709"/>
                </a:solidFill>
                <a:latin typeface="Roboto Thin"/>
              </a:rPr>
              <a:t>Realiseerbaar voor ieder kind</a:t>
            </a:r>
          </a:p>
          <a:p>
            <a:pPr lvl="1"/>
            <a:r>
              <a:rPr lang="nl-NL" sz="2000" dirty="0" smtClean="0">
                <a:solidFill>
                  <a:srgbClr val="EE7709"/>
                </a:solidFill>
                <a:latin typeface="Roboto Thin"/>
              </a:rPr>
              <a:t>Eenvoudig te begeleiden</a:t>
            </a:r>
          </a:p>
          <a:p>
            <a:pPr lvl="1"/>
            <a:r>
              <a:rPr lang="nl-NL" sz="2000" dirty="0" smtClean="0">
                <a:solidFill>
                  <a:srgbClr val="EE7709"/>
                </a:solidFill>
                <a:latin typeface="Roboto Thin"/>
              </a:rPr>
              <a:t>Uitnodigend voor zelfstandige herhaling</a:t>
            </a:r>
          </a:p>
          <a:p>
            <a:pPr lvl="1"/>
            <a:r>
              <a:rPr lang="nl-NL" sz="2000" dirty="0" smtClean="0">
                <a:solidFill>
                  <a:srgbClr val="EE7709"/>
                </a:solidFill>
                <a:latin typeface="Roboto Thin"/>
              </a:rPr>
              <a:t>Verwantschap met lessen bewegingsonderwijs</a:t>
            </a:r>
          </a:p>
          <a:p>
            <a:pPr lvl="1"/>
            <a:r>
              <a:rPr lang="nl-NL" sz="2000" dirty="0" smtClean="0">
                <a:solidFill>
                  <a:srgbClr val="EE7709"/>
                </a:solidFill>
                <a:latin typeface="Roboto Thin"/>
              </a:rPr>
              <a:t>Aansluiten bij belevingswereld van kinderen</a:t>
            </a:r>
          </a:p>
          <a:p>
            <a:endParaRPr lang="nl-NL" dirty="0"/>
          </a:p>
        </p:txBody>
      </p:sp>
      <p:sp>
        <p:nvSpPr>
          <p:cNvPr id="5" name="Tekstvak 2"/>
          <p:cNvSpPr txBox="1">
            <a:spLocks noChangeArrowheads="1"/>
          </p:cNvSpPr>
          <p:nvPr/>
        </p:nvSpPr>
        <p:spPr bwMode="auto">
          <a:xfrm>
            <a:off x="3770313" y="6408738"/>
            <a:ext cx="153122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800" dirty="0">
                <a:solidFill>
                  <a:srgbClr val="EE7709"/>
                </a:solidFill>
                <a:latin typeface="Roboto Thin" charset="0"/>
              </a:rPr>
              <a:t>Hoofdstuk </a:t>
            </a:r>
            <a:r>
              <a:rPr lang="nl-NL" sz="1800" dirty="0" smtClean="0">
                <a:solidFill>
                  <a:srgbClr val="EE7709"/>
                </a:solidFill>
                <a:latin typeface="Roboto Thin" charset="0"/>
              </a:rPr>
              <a:t>10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1" descr="sjabloom 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277" y="260648"/>
            <a:ext cx="9073008" cy="1143000"/>
          </a:xfrm>
        </p:spPr>
        <p:txBody>
          <a:bodyPr>
            <a:normAutofit fontScale="90000"/>
          </a:bodyPr>
          <a:lstStyle/>
          <a:p>
            <a:r>
              <a:rPr lang="nl-NL" dirty="0">
                <a:solidFill>
                  <a:srgbClr val="6EB1DB"/>
                </a:solidFill>
                <a:latin typeface="Roboto Thin"/>
              </a:rPr>
              <a:t>Sport- en spelactiviteiten </a:t>
            </a:r>
            <a:r>
              <a:rPr lang="nl-NL" dirty="0" err="1">
                <a:solidFill>
                  <a:srgbClr val="6EB1DB"/>
                </a:solidFill>
                <a:latin typeface="Roboto Thin"/>
              </a:rPr>
              <a:t>schoolbreed</a:t>
            </a:r>
            <a:r>
              <a:rPr lang="nl-NL" dirty="0">
                <a:solidFill>
                  <a:srgbClr val="6EB1DB"/>
                </a:solidFill>
                <a:latin typeface="Roboto Thin"/>
              </a:rPr>
              <a:t> </a:t>
            </a:r>
            <a:r>
              <a:rPr lang="nl-NL" dirty="0" smtClean="0">
                <a:solidFill>
                  <a:srgbClr val="6EB1DB"/>
                </a:solidFill>
                <a:latin typeface="Roboto Thin"/>
              </a:rPr>
              <a:t>(2)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0000" lnSpcReduction="20000"/>
          </a:bodyPr>
          <a:lstStyle/>
          <a:p>
            <a:r>
              <a:rPr lang="nl-NL" sz="3400" dirty="0" smtClean="0">
                <a:solidFill>
                  <a:srgbClr val="EE7709"/>
                </a:solidFill>
                <a:latin typeface="Roboto Thin"/>
              </a:rPr>
              <a:t>Sport- en spelactiviteiten in en rond de school</a:t>
            </a:r>
          </a:p>
          <a:p>
            <a:pPr lvl="1"/>
            <a:r>
              <a:rPr lang="nl-NL" sz="2900" dirty="0" smtClean="0">
                <a:solidFill>
                  <a:srgbClr val="EE7709"/>
                </a:solidFill>
                <a:latin typeface="Roboto Thin"/>
              </a:rPr>
              <a:t>Schoolinitiatieven</a:t>
            </a:r>
          </a:p>
          <a:p>
            <a:pPr lvl="2"/>
            <a:r>
              <a:rPr lang="nl-NL" sz="2600" dirty="0" smtClean="0">
                <a:solidFill>
                  <a:srgbClr val="EE7709"/>
                </a:solidFill>
                <a:latin typeface="Roboto Thin"/>
              </a:rPr>
              <a:t>Sport- en speldagen</a:t>
            </a:r>
          </a:p>
          <a:p>
            <a:pPr lvl="2"/>
            <a:r>
              <a:rPr lang="nl-NL" sz="2600" dirty="0" smtClean="0">
                <a:solidFill>
                  <a:srgbClr val="EE7709"/>
                </a:solidFill>
                <a:latin typeface="Roboto Thin"/>
              </a:rPr>
              <a:t>Sponsorloop</a:t>
            </a:r>
          </a:p>
          <a:p>
            <a:pPr lvl="2"/>
            <a:r>
              <a:rPr lang="nl-NL" sz="2600" dirty="0" smtClean="0">
                <a:solidFill>
                  <a:srgbClr val="EE7709"/>
                </a:solidFill>
                <a:latin typeface="Roboto Thin"/>
              </a:rPr>
              <a:t>Schoolkamp</a:t>
            </a:r>
          </a:p>
          <a:p>
            <a:pPr lvl="2"/>
            <a:r>
              <a:rPr lang="nl-NL" sz="2600" dirty="0" smtClean="0">
                <a:solidFill>
                  <a:srgbClr val="EE7709"/>
                </a:solidFill>
                <a:latin typeface="Roboto Thin"/>
              </a:rPr>
              <a:t>Themageoriënteerde evenementen</a:t>
            </a:r>
          </a:p>
          <a:p>
            <a:pPr lvl="2"/>
            <a:endParaRPr lang="nl-NL" dirty="0" smtClean="0">
              <a:solidFill>
                <a:srgbClr val="EE7709"/>
              </a:solidFill>
              <a:latin typeface="Roboto Thin"/>
            </a:endParaRPr>
          </a:p>
          <a:p>
            <a:pPr lvl="1"/>
            <a:r>
              <a:rPr lang="nl-NL" sz="2900" dirty="0" smtClean="0">
                <a:solidFill>
                  <a:srgbClr val="EE7709"/>
                </a:solidFill>
                <a:latin typeface="Roboto Thin"/>
              </a:rPr>
              <a:t>Gemeentelijke initiatieven</a:t>
            </a:r>
          </a:p>
          <a:p>
            <a:pPr lvl="2"/>
            <a:r>
              <a:rPr lang="nl-NL" sz="2600" dirty="0" smtClean="0">
                <a:solidFill>
                  <a:srgbClr val="EE7709"/>
                </a:solidFill>
                <a:latin typeface="Roboto Thin"/>
              </a:rPr>
              <a:t>Sportstimuleringsprojecten</a:t>
            </a:r>
          </a:p>
          <a:p>
            <a:pPr lvl="2"/>
            <a:r>
              <a:rPr lang="nl-NL" sz="2600" dirty="0" smtClean="0">
                <a:solidFill>
                  <a:srgbClr val="EE7709"/>
                </a:solidFill>
                <a:latin typeface="Roboto Thin"/>
              </a:rPr>
              <a:t>Sporttoernooien</a:t>
            </a:r>
          </a:p>
          <a:p>
            <a:pPr lvl="2"/>
            <a:endParaRPr lang="nl-NL" dirty="0" smtClean="0">
              <a:solidFill>
                <a:srgbClr val="EE7709"/>
              </a:solidFill>
              <a:latin typeface="Roboto Thin"/>
            </a:endParaRPr>
          </a:p>
          <a:p>
            <a:pPr lvl="1"/>
            <a:r>
              <a:rPr lang="nl-NL" sz="2900" dirty="0" smtClean="0">
                <a:solidFill>
                  <a:srgbClr val="EE7709"/>
                </a:solidFill>
                <a:latin typeface="Roboto Thin"/>
              </a:rPr>
              <a:t>Landelijke initiatieven</a:t>
            </a:r>
          </a:p>
          <a:p>
            <a:pPr lvl="2"/>
            <a:r>
              <a:rPr lang="nl-NL" sz="2600" dirty="0" smtClean="0">
                <a:solidFill>
                  <a:srgbClr val="EE7709"/>
                </a:solidFill>
                <a:latin typeface="Roboto Thin"/>
              </a:rPr>
              <a:t>Wandelvierdaagse</a:t>
            </a:r>
          </a:p>
          <a:p>
            <a:pPr lvl="2"/>
            <a:r>
              <a:rPr lang="nl-NL" sz="2600" dirty="0" smtClean="0">
                <a:solidFill>
                  <a:srgbClr val="EE7709"/>
                </a:solidFill>
                <a:latin typeface="Roboto Thin"/>
              </a:rPr>
              <a:t>Nationale zwemvierdaagse</a:t>
            </a:r>
          </a:p>
          <a:p>
            <a:pPr lvl="2"/>
            <a:r>
              <a:rPr lang="nl-NL" sz="2600" dirty="0" smtClean="0">
                <a:solidFill>
                  <a:srgbClr val="EE7709"/>
                </a:solidFill>
                <a:latin typeface="Roboto Thin"/>
              </a:rPr>
              <a:t>Nationale sportweek</a:t>
            </a:r>
          </a:p>
          <a:p>
            <a:pPr lvl="2"/>
            <a:r>
              <a:rPr lang="nl-NL" sz="2600" dirty="0" smtClean="0">
                <a:solidFill>
                  <a:srgbClr val="EE7709"/>
                </a:solidFill>
                <a:latin typeface="Roboto Thin"/>
              </a:rPr>
              <a:t>Koningsspelen</a:t>
            </a:r>
          </a:p>
          <a:p>
            <a:pPr lvl="1"/>
            <a:endParaRPr lang="nl-NL" dirty="0" smtClean="0"/>
          </a:p>
          <a:p>
            <a:endParaRPr lang="nl-NL" dirty="0"/>
          </a:p>
        </p:txBody>
      </p:sp>
      <p:sp>
        <p:nvSpPr>
          <p:cNvPr id="5" name="Tekstvak 2"/>
          <p:cNvSpPr txBox="1">
            <a:spLocks noChangeArrowheads="1"/>
          </p:cNvSpPr>
          <p:nvPr/>
        </p:nvSpPr>
        <p:spPr bwMode="auto">
          <a:xfrm>
            <a:off x="3770313" y="6408738"/>
            <a:ext cx="153122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800" dirty="0">
                <a:solidFill>
                  <a:srgbClr val="EE7709"/>
                </a:solidFill>
                <a:latin typeface="Roboto Thin" charset="0"/>
              </a:rPr>
              <a:t>Hoofdstuk </a:t>
            </a:r>
            <a:r>
              <a:rPr lang="nl-NL" sz="1800" dirty="0" smtClean="0">
                <a:solidFill>
                  <a:srgbClr val="EE7709"/>
                </a:solidFill>
                <a:latin typeface="Roboto Thin" charset="0"/>
              </a:rPr>
              <a:t>10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264</Words>
  <Application>Microsoft Macintosh PowerPoint</Application>
  <PresentationFormat>Diavoorstelling (4:3)</PresentationFormat>
  <Paragraphs>82</Paragraphs>
  <Slides>7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Office-thema</vt:lpstr>
      <vt:lpstr>Belang bewegingsonderwijs  met kleuters</vt:lpstr>
      <vt:lpstr>De brede context begrensd (1) </vt:lpstr>
      <vt:lpstr>De brede context begrensd (2) </vt:lpstr>
      <vt:lpstr>Het schoolplein nader bekeken (1) </vt:lpstr>
      <vt:lpstr>Het schoolplein nader bekeken (2) </vt:lpstr>
      <vt:lpstr>Sport- en spelactiviteiten schoolbreed (1) </vt:lpstr>
      <vt:lpstr>Sport- en spelactiviteiten schoolbreed (2)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Bewegen in de brede context</dc:title>
  <dc:creator>Theo de Groot</dc:creator>
  <cp:lastModifiedBy>Nick Vissers</cp:lastModifiedBy>
  <cp:revision>7</cp:revision>
  <dcterms:created xsi:type="dcterms:W3CDTF">2016-12-11T22:40:57Z</dcterms:created>
  <dcterms:modified xsi:type="dcterms:W3CDTF">2016-12-14T19:09:51Z</dcterms:modified>
</cp:coreProperties>
</file>