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308"/>
    <a:srgbClr val="6FB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9F6D4-614D-D640-B713-A5BBC13D6445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7A242-8EF0-CC4C-90D0-D77C102308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15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8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1171-B6BC-4E28-96A3-8C624B13CE69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4F6-3932-44F5-A781-D2A65EC65D1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4499992" y="3717032"/>
            <a:ext cx="452740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Het bewegingsonderwijs </a:t>
            </a:r>
          </a:p>
          <a:p>
            <a:pPr algn="ctr" eaLnBrk="1" hangingPunct="1"/>
            <a:r>
              <a:rPr lang="nl-NL" sz="3200" dirty="0">
                <a:solidFill>
                  <a:srgbClr val="F19336"/>
                </a:solidFill>
                <a:latin typeface="Roboto Thin" charset="0"/>
              </a:rPr>
              <a:t>i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n de organisatie</a:t>
            </a:r>
            <a:endParaRPr lang="nl-NL" sz="32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8962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9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4932040" y="5661248"/>
            <a:ext cx="4110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rgbClr val="EC8029"/>
                </a:solidFill>
                <a:latin typeface="Roboto Thin"/>
              </a:rPr>
              <a:t>Welke plaats neemt het bewegings-</a:t>
            </a:r>
          </a:p>
          <a:p>
            <a:pPr algn="ctr"/>
            <a:r>
              <a:rPr lang="nl-NL" dirty="0">
                <a:solidFill>
                  <a:srgbClr val="EC8029"/>
                </a:solidFill>
                <a:latin typeface="Roboto Thin"/>
              </a:rPr>
              <a:t>o</a:t>
            </a:r>
            <a:r>
              <a:rPr lang="nl-NL" dirty="0" smtClean="0">
                <a:solidFill>
                  <a:srgbClr val="EC8029"/>
                </a:solidFill>
                <a:latin typeface="Roboto Thin"/>
              </a:rPr>
              <a:t>nderwijs met kleuters in op de school?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262670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Het speellokaal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nl-NL" sz="3100" dirty="0" smtClean="0">
                <a:solidFill>
                  <a:srgbClr val="ED7308"/>
                </a:solidFill>
                <a:latin typeface="Roboto Thin"/>
              </a:rPr>
              <a:t>Rooster</a:t>
            </a:r>
          </a:p>
          <a:p>
            <a:endParaRPr lang="nl-NL" dirty="0" smtClean="0">
              <a:solidFill>
                <a:srgbClr val="ED7308"/>
              </a:solidFill>
              <a:latin typeface="Roboto Thin"/>
            </a:endParaRPr>
          </a:p>
          <a:p>
            <a:r>
              <a:rPr lang="nl-NL" sz="3100" dirty="0" smtClean="0">
                <a:solidFill>
                  <a:srgbClr val="ED7308"/>
                </a:solidFill>
                <a:latin typeface="Roboto Thin"/>
              </a:rPr>
              <a:t>Inrichting speellokaal</a:t>
            </a:r>
          </a:p>
          <a:p>
            <a:pPr lvl="1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Grote materialen</a:t>
            </a:r>
          </a:p>
          <a:p>
            <a:pPr lvl="1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Kleine materialen</a:t>
            </a:r>
          </a:p>
          <a:p>
            <a:pPr lvl="1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Veiligheid en hygiëne</a:t>
            </a:r>
          </a:p>
          <a:p>
            <a:pPr lvl="1"/>
            <a:endParaRPr lang="nl-NL" dirty="0" smtClean="0">
              <a:solidFill>
                <a:srgbClr val="ED7308"/>
              </a:solidFill>
              <a:latin typeface="Roboto Thin"/>
            </a:endParaRPr>
          </a:p>
          <a:p>
            <a:r>
              <a:rPr lang="nl-NL" sz="3100" dirty="0" smtClean="0">
                <a:solidFill>
                  <a:srgbClr val="ED7308"/>
                </a:solidFill>
                <a:latin typeface="Roboto Thin"/>
              </a:rPr>
              <a:t>Algemene regels en afspraken</a:t>
            </a:r>
          </a:p>
          <a:p>
            <a:pPr lvl="1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Omkleden en gymkleding</a:t>
            </a:r>
          </a:p>
          <a:p>
            <a:pPr lvl="1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Gymschoenen</a:t>
            </a:r>
          </a:p>
          <a:p>
            <a:pPr lvl="1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Sieraden, lang haar en brillen</a:t>
            </a:r>
          </a:p>
          <a:p>
            <a:pPr>
              <a:buNone/>
            </a:pPr>
            <a:endParaRPr lang="nl-NL" dirty="0" smtClean="0">
              <a:solidFill>
                <a:srgbClr val="ED7308"/>
              </a:solidFill>
              <a:latin typeface="Roboto Thin"/>
            </a:endParaRPr>
          </a:p>
          <a:p>
            <a:r>
              <a:rPr lang="nl-NL" sz="3100" dirty="0" smtClean="0">
                <a:solidFill>
                  <a:srgbClr val="ED7308"/>
                </a:solidFill>
                <a:latin typeface="Roboto Thin"/>
              </a:rPr>
              <a:t>Kleuters in de grote gymzaal</a:t>
            </a:r>
          </a:p>
          <a:p>
            <a:pPr lvl="1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Mogelijkheden en nadelen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9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43000"/>
          </a:xfrm>
        </p:spPr>
        <p:txBody>
          <a:bodyPr>
            <a:noAutofit/>
          </a:bodyPr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Jaarplanning bewegingsonderwijs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nl-NL" sz="3100" dirty="0" smtClean="0">
                <a:solidFill>
                  <a:srgbClr val="ED7308"/>
                </a:solidFill>
                <a:latin typeface="Roboto Thin"/>
              </a:rPr>
              <a:t>Een simpele rekensom</a:t>
            </a:r>
          </a:p>
          <a:p>
            <a:endParaRPr lang="nl-NL" dirty="0" smtClean="0">
              <a:solidFill>
                <a:srgbClr val="ED7308"/>
              </a:solidFill>
              <a:latin typeface="Roboto Thin"/>
            </a:endParaRPr>
          </a:p>
          <a:p>
            <a:r>
              <a:rPr lang="nl-NL" sz="3100" dirty="0" smtClean="0">
                <a:solidFill>
                  <a:srgbClr val="ED7308"/>
                </a:solidFill>
                <a:latin typeface="Roboto Thin"/>
              </a:rPr>
              <a:t>Methoden bewegingsonderwijs met kleuters</a:t>
            </a: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Bewegingsonderwijs in het speellokaal</a:t>
            </a: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Gymmen in de grote gymzaal</a:t>
            </a: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Beter bewegen met kleuters</a:t>
            </a: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De </a:t>
            </a:r>
            <a:r>
              <a:rPr lang="nl-NL" sz="2600" dirty="0" err="1" smtClean="0">
                <a:solidFill>
                  <a:srgbClr val="ED7308"/>
                </a:solidFill>
                <a:latin typeface="Roboto Thin"/>
              </a:rPr>
              <a:t>gymkids</a:t>
            </a:r>
            <a:endParaRPr lang="nl-NL" sz="2600" dirty="0" smtClean="0">
              <a:solidFill>
                <a:srgbClr val="ED7308"/>
              </a:solidFill>
              <a:latin typeface="Roboto Thin"/>
            </a:endParaRP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Basislessen bewegingsonderwijs in de speelzaal</a:t>
            </a:r>
          </a:p>
          <a:p>
            <a:pPr lvl="2"/>
            <a:endParaRPr lang="nl-NL" dirty="0" smtClean="0">
              <a:solidFill>
                <a:srgbClr val="ED7308"/>
              </a:solidFill>
              <a:latin typeface="Roboto Thin"/>
            </a:endParaRPr>
          </a:p>
          <a:p>
            <a:r>
              <a:rPr lang="nl-NL" sz="3100" dirty="0" smtClean="0">
                <a:solidFill>
                  <a:srgbClr val="ED7308"/>
                </a:solidFill>
                <a:latin typeface="Roboto Thin"/>
              </a:rPr>
              <a:t>Bronnenboeken</a:t>
            </a: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Speelkriebels voor kleuters</a:t>
            </a: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De groene spelen voor jong en oud</a:t>
            </a: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Tikspelen</a:t>
            </a:r>
          </a:p>
          <a:p>
            <a:pPr lvl="2"/>
            <a:r>
              <a:rPr lang="nl-NL" sz="2600" dirty="0" smtClean="0">
                <a:solidFill>
                  <a:srgbClr val="ED7308"/>
                </a:solidFill>
                <a:latin typeface="Roboto Thin"/>
              </a:rPr>
              <a:t>Basisdocument bewegingsonderwijs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9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Zorgverbreding en passend onderwijs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r>
              <a:rPr lang="nl-NL" sz="4400" dirty="0" smtClean="0">
                <a:solidFill>
                  <a:srgbClr val="ED7308"/>
                </a:solidFill>
                <a:latin typeface="Roboto Thin"/>
              </a:rPr>
              <a:t>Val je uit of val je op?</a:t>
            </a:r>
          </a:p>
          <a:p>
            <a:endParaRPr lang="nl-NL" dirty="0" smtClean="0">
              <a:solidFill>
                <a:srgbClr val="ED7308"/>
              </a:solidFill>
              <a:latin typeface="Roboto Thin"/>
            </a:endParaRPr>
          </a:p>
          <a:p>
            <a:r>
              <a:rPr lang="nl-NL" sz="4400" dirty="0" smtClean="0">
                <a:solidFill>
                  <a:srgbClr val="ED7308"/>
                </a:solidFill>
                <a:latin typeface="Roboto Thin"/>
              </a:rPr>
              <a:t>Handelingsgericht werken</a:t>
            </a:r>
          </a:p>
          <a:p>
            <a:pPr lvl="1"/>
            <a:r>
              <a:rPr lang="nl-NL" sz="3600" dirty="0" smtClean="0">
                <a:solidFill>
                  <a:srgbClr val="ED7308"/>
                </a:solidFill>
                <a:latin typeface="Roboto Thin"/>
              </a:rPr>
              <a:t>Fase 1 – Waarnemen</a:t>
            </a:r>
          </a:p>
          <a:p>
            <a:pPr lvl="2"/>
            <a:r>
              <a:rPr lang="nl-NL" sz="3300" dirty="0" err="1" smtClean="0">
                <a:solidFill>
                  <a:srgbClr val="ED7308"/>
                </a:solidFill>
                <a:latin typeface="Roboto Thin"/>
              </a:rPr>
              <a:t>Beleves</a:t>
            </a:r>
            <a:endParaRPr lang="nl-NL" sz="3300" dirty="0" smtClean="0">
              <a:solidFill>
                <a:srgbClr val="ED7308"/>
              </a:solidFill>
              <a:latin typeface="Roboto Thin"/>
            </a:endParaRPr>
          </a:p>
          <a:p>
            <a:pPr lvl="2"/>
            <a:r>
              <a:rPr lang="nl-NL" sz="3300" dirty="0" smtClean="0">
                <a:solidFill>
                  <a:srgbClr val="ED7308"/>
                </a:solidFill>
                <a:latin typeface="Roboto Thin"/>
              </a:rPr>
              <a:t>Bewegen en spelen</a:t>
            </a:r>
          </a:p>
          <a:p>
            <a:pPr lvl="2"/>
            <a:r>
              <a:rPr lang="nl-NL" sz="3300" dirty="0" smtClean="0">
                <a:solidFill>
                  <a:srgbClr val="ED7308"/>
                </a:solidFill>
                <a:latin typeface="Roboto Thin"/>
              </a:rPr>
              <a:t>Rotterdamse </a:t>
            </a:r>
            <a:r>
              <a:rPr lang="nl-NL" sz="3300" dirty="0" err="1" smtClean="0">
                <a:solidFill>
                  <a:srgbClr val="ED7308"/>
                </a:solidFill>
                <a:latin typeface="Roboto Thin"/>
              </a:rPr>
              <a:t>kleuterscreening</a:t>
            </a:r>
            <a:endParaRPr lang="nl-NL" sz="3300" dirty="0" smtClean="0">
              <a:solidFill>
                <a:srgbClr val="ED7308"/>
              </a:solidFill>
              <a:latin typeface="Roboto Thin"/>
            </a:endParaRPr>
          </a:p>
          <a:p>
            <a:pPr lvl="1"/>
            <a:r>
              <a:rPr lang="nl-NL" sz="3600" dirty="0" smtClean="0">
                <a:solidFill>
                  <a:srgbClr val="ED7308"/>
                </a:solidFill>
                <a:latin typeface="Roboto Thin"/>
              </a:rPr>
              <a:t>Fase 2 – Begrijpen</a:t>
            </a:r>
          </a:p>
          <a:p>
            <a:pPr lvl="2"/>
            <a:r>
              <a:rPr lang="nl-NL" sz="3300" dirty="0" smtClean="0">
                <a:solidFill>
                  <a:srgbClr val="ED7308"/>
                </a:solidFill>
                <a:latin typeface="Roboto Thin"/>
              </a:rPr>
              <a:t>Wat heeft dit kind nodig?</a:t>
            </a:r>
          </a:p>
          <a:p>
            <a:pPr lvl="2"/>
            <a:r>
              <a:rPr lang="nl-NL" sz="3300" dirty="0" smtClean="0">
                <a:solidFill>
                  <a:srgbClr val="ED7308"/>
                </a:solidFill>
                <a:latin typeface="Roboto Thin"/>
              </a:rPr>
              <a:t>Inhoudelijke analyse</a:t>
            </a:r>
          </a:p>
          <a:p>
            <a:pPr lvl="1"/>
            <a:r>
              <a:rPr lang="nl-NL" sz="3600" dirty="0" smtClean="0">
                <a:solidFill>
                  <a:srgbClr val="ED7308"/>
                </a:solidFill>
                <a:latin typeface="Roboto Thin"/>
              </a:rPr>
              <a:t>Fase 3 – Plannen</a:t>
            </a:r>
          </a:p>
          <a:p>
            <a:pPr lvl="2"/>
            <a:r>
              <a:rPr lang="nl-NL" sz="3300" dirty="0" smtClean="0">
                <a:solidFill>
                  <a:srgbClr val="ED7308"/>
                </a:solidFill>
                <a:latin typeface="Roboto Thin"/>
              </a:rPr>
              <a:t>Van de onderwijsbehoefte</a:t>
            </a:r>
          </a:p>
          <a:p>
            <a:pPr lvl="1"/>
            <a:r>
              <a:rPr lang="nl-NL" sz="3600" dirty="0" smtClean="0">
                <a:solidFill>
                  <a:srgbClr val="ED7308"/>
                </a:solidFill>
                <a:latin typeface="Roboto Thin"/>
              </a:rPr>
              <a:t>Fase 4 – Realiseren</a:t>
            </a:r>
          </a:p>
          <a:p>
            <a:pPr lvl="2"/>
            <a:r>
              <a:rPr lang="nl-NL" sz="3300" dirty="0" smtClean="0">
                <a:solidFill>
                  <a:srgbClr val="ED7308"/>
                </a:solidFill>
                <a:latin typeface="Roboto Thin"/>
              </a:rPr>
              <a:t>Aangepast bewegingsaanbod</a:t>
            </a:r>
          </a:p>
          <a:p>
            <a:pPr lvl="2"/>
            <a:r>
              <a:rPr lang="nl-NL" sz="3300" dirty="0" smtClean="0">
                <a:solidFill>
                  <a:srgbClr val="ED7308"/>
                </a:solidFill>
                <a:latin typeface="Roboto Thin"/>
              </a:rPr>
              <a:t>Instructie aangepast aan het kind</a:t>
            </a:r>
          </a:p>
          <a:p>
            <a:pPr lvl="2"/>
            <a:r>
              <a:rPr lang="nl-NL" sz="3300" dirty="0" smtClean="0">
                <a:solidFill>
                  <a:srgbClr val="ED7308"/>
                </a:solidFill>
                <a:latin typeface="Roboto Thin"/>
              </a:rPr>
              <a:t>Tempodifferentiatie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9</a:t>
            </a:r>
            <a:endParaRPr lang="nl-NL" sz="1800" dirty="0" smtClean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161</Words>
  <Application>Microsoft Macintosh PowerPoint</Application>
  <PresentationFormat>Diavoorstelling (4:3)</PresentationFormat>
  <Paragraphs>57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Belang bewegingsonderwijs  met kleuters</vt:lpstr>
      <vt:lpstr>Het speellokaal </vt:lpstr>
      <vt:lpstr>Jaarplanning bewegingsonderwijs </vt:lpstr>
      <vt:lpstr>Zorgverbreding en passend onderwijs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bewegingsonderwijs in de organisatie</dc:title>
  <dc:creator>Theo de Groot</dc:creator>
  <cp:lastModifiedBy>Nick Vissers</cp:lastModifiedBy>
  <cp:revision>4</cp:revision>
  <dcterms:created xsi:type="dcterms:W3CDTF">2016-12-11T22:27:02Z</dcterms:created>
  <dcterms:modified xsi:type="dcterms:W3CDTF">2016-12-14T19:10:11Z</dcterms:modified>
</cp:coreProperties>
</file>