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8" r:id="rId3"/>
    <p:sldId id="262" r:id="rId4"/>
    <p:sldId id="261" r:id="rId5"/>
    <p:sldId id="263" r:id="rId6"/>
    <p:sldId id="260" r:id="rId7"/>
    <p:sldId id="266" r:id="rId8"/>
    <p:sldId id="265" r:id="rId9"/>
    <p:sldId id="264" r:id="rId10"/>
    <p:sldId id="259" r:id="rId11"/>
    <p:sldId id="25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507"/>
    <a:srgbClr val="6F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62B04-2147-F342-899D-9A13E979A5B7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0FF26-981E-BC43-A13F-0645445F4A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54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39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F2CF-00E1-4126-B2E2-3EC842EF1288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4EA7-4455-4A80-A5B1-60129B1933A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5264070" y="3717032"/>
            <a:ext cx="293501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Motorisch leren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7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5364088" y="5661248"/>
            <a:ext cx="319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Kenmerken en bijzonderheden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27261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De motorische leercirkel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Deze cirkel bestaat uit vijf stappen: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Stap 1 – Doen, ervaren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Stap 2 – Terugkijken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Stap 3 – Analyseren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Stap 4 – Kiezen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Stap 5 – (nogmaals) Doen</a:t>
            </a:r>
          </a:p>
          <a:p>
            <a:endParaRPr lang="nl-NL" dirty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Accenten leggen is een mogelijkheid en een ‘must</a:t>
            </a:r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’</a:t>
            </a:r>
            <a:endParaRPr lang="nl-NL" sz="2400" dirty="0" smtClean="0">
              <a:solidFill>
                <a:srgbClr val="ED7507"/>
              </a:solidFill>
              <a:latin typeface="Roboto Thin"/>
            </a:endParaRP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Motorische competentie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Werk in uitvoering</a:t>
            </a:r>
          </a:p>
          <a:p>
            <a:endParaRPr lang="nl-NL" dirty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Motorische competentie is ‘werk in uitvoering’ waarbij de actuele bewegingsmogelijkheden het resultaat zijn van: 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De aanleg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De aanwezige en benutte bewegingskansen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De ervaren mate van lukken en mislukken</a:t>
            </a:r>
            <a:endParaRPr lang="nl-NL" sz="2000" dirty="0">
              <a:solidFill>
                <a:srgbClr val="ED7507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Wat is motorisch leren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? (1)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Motorisch leren versus motorisch controleren</a:t>
            </a:r>
          </a:p>
          <a:p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Kenmerken van motorisch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Hoe meer herhalingen, hoe vaardiger (power </a:t>
            </a:r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law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 of </a:t>
            </a:r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practice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Toename vaardigheidsniveau zichtbaar in accuratesse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Nauwkeurigheid van uitvoering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Tempo van uitvoering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Minder aandacht nodig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Hoe meer nauwkeurigheid wordt gevraagd, hoe lager het tempo van uitvoering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Wat is motorisch leren?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Aspecten van motorisch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Relatief duurzaam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Gedragspotentieel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Specifieke ervaringen</a:t>
            </a:r>
          </a:p>
          <a:p>
            <a:pPr lvl="1"/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Uitdagingen voor de praktijk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Monitoren van progressie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Invloed op leercurve?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Hoe wordt er (precies) geleerd?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Feedback geven; hoe zit dit in elkaar? 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Oude theorieën gaan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voorbij (1)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3400" dirty="0" smtClean="0">
                <a:solidFill>
                  <a:srgbClr val="ED7507"/>
                </a:solidFill>
                <a:latin typeface="Roboto Thin"/>
              </a:rPr>
              <a:t>Het </a:t>
            </a:r>
            <a:r>
              <a:rPr lang="nl-NL" sz="3400" dirty="0" err="1" smtClean="0">
                <a:solidFill>
                  <a:srgbClr val="ED7507"/>
                </a:solidFill>
                <a:latin typeface="Roboto Thin"/>
              </a:rPr>
              <a:t>driefasenmodel</a:t>
            </a:r>
            <a:endParaRPr lang="nl-NL" sz="3400" dirty="0" smtClean="0">
              <a:solidFill>
                <a:srgbClr val="ED7507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Cognitieve fase: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understanding</a:t>
            </a:r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 the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skill</a:t>
            </a:r>
            <a:endParaRPr lang="nl-NL" sz="2900" dirty="0" smtClean="0">
              <a:solidFill>
                <a:srgbClr val="ED7507"/>
              </a:solidFill>
              <a:latin typeface="Roboto Thin"/>
            </a:endParaRP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Hoe herken ik het?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Wat heeft de leerling nodig?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Leerhulp</a:t>
            </a:r>
          </a:p>
          <a:p>
            <a:pPr lvl="2"/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Associatieve fase: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acquiring</a:t>
            </a:r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 the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skill</a:t>
            </a:r>
            <a:endParaRPr lang="nl-NL" sz="2900" dirty="0" smtClean="0">
              <a:solidFill>
                <a:srgbClr val="ED7507"/>
              </a:solidFill>
              <a:latin typeface="Roboto Thin"/>
            </a:endParaRP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Hoe herken ik het?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Wat heeft de leerling nodig?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Leerhulp</a:t>
            </a:r>
          </a:p>
          <a:p>
            <a:pPr lvl="2"/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Geautomatiseerde fase: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automation</a:t>
            </a:r>
            <a:r>
              <a:rPr lang="nl-NL" sz="2900" dirty="0" smtClean="0">
                <a:solidFill>
                  <a:srgbClr val="ED7507"/>
                </a:solidFill>
                <a:latin typeface="Roboto Thin"/>
              </a:rPr>
              <a:t> of the </a:t>
            </a:r>
            <a:r>
              <a:rPr lang="nl-NL" sz="2900" dirty="0" err="1" smtClean="0">
                <a:solidFill>
                  <a:srgbClr val="ED7507"/>
                </a:solidFill>
                <a:latin typeface="Roboto Thin"/>
              </a:rPr>
              <a:t>skill</a:t>
            </a:r>
            <a:endParaRPr lang="nl-NL" sz="2900" dirty="0" smtClean="0">
              <a:solidFill>
                <a:srgbClr val="ED7507"/>
              </a:solidFill>
              <a:latin typeface="Roboto Thin"/>
            </a:endParaRP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Hoe herken ik het?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Wat heeft de leerling nodig?</a:t>
            </a:r>
          </a:p>
          <a:p>
            <a:pPr lvl="2"/>
            <a:r>
              <a:rPr lang="nl-NL" sz="2600" dirty="0" smtClean="0">
                <a:solidFill>
                  <a:srgbClr val="ED7507"/>
                </a:solidFill>
                <a:latin typeface="Roboto Thin"/>
              </a:rPr>
              <a:t>Leerhulp</a:t>
            </a:r>
          </a:p>
          <a:p>
            <a:pPr lvl="2"/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Oude theorieën gaan voorbij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Spelen met vrijheidsgraden</a:t>
            </a:r>
          </a:p>
          <a:p>
            <a:pPr lvl="1"/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Freezing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 out (bevriezen)</a:t>
            </a:r>
          </a:p>
          <a:p>
            <a:pPr lvl="1"/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Unfreezing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 (ontdooien)</a:t>
            </a:r>
          </a:p>
          <a:p>
            <a:pPr lvl="1"/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Relaxation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 (ontspannen)</a:t>
            </a:r>
          </a:p>
          <a:p>
            <a:pPr lvl="1"/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Dat was toen; hoe is het nu? 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Ecologische psychologie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Dynamische systeemtheorie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Nieuwe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inzichten (1)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Expliciet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Totaal methode (</a:t>
            </a:r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whole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 </a:t>
            </a:r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practice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Deel methode (part </a:t>
            </a:r>
            <a:r>
              <a:rPr lang="nl-NL" sz="2000" dirty="0" err="1" smtClean="0">
                <a:solidFill>
                  <a:srgbClr val="ED7507"/>
                </a:solidFill>
                <a:latin typeface="Roboto Thin"/>
              </a:rPr>
              <a:t>practice</a:t>
            </a:r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Manuele begeleiding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Droog oefenen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Vragenderwijs aanbieden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Nieuwe inzichten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Impliciet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Observationeel leren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Voorbeeldig leren</a:t>
            </a:r>
          </a:p>
          <a:p>
            <a:pPr lvl="2"/>
            <a:r>
              <a:rPr lang="nl-NL" sz="1800" dirty="0" err="1" smtClean="0">
                <a:solidFill>
                  <a:srgbClr val="ED7507"/>
                </a:solidFill>
                <a:latin typeface="Roboto Thin"/>
              </a:rPr>
              <a:t>Monkey</a:t>
            </a:r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 </a:t>
            </a:r>
            <a:r>
              <a:rPr lang="nl-NL" sz="1800" dirty="0" err="1" smtClean="0">
                <a:solidFill>
                  <a:srgbClr val="ED7507"/>
                </a:solidFill>
                <a:latin typeface="Roboto Thin"/>
              </a:rPr>
              <a:t>see</a:t>
            </a:r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, </a:t>
            </a:r>
            <a:r>
              <a:rPr lang="nl-NL" sz="1800" dirty="0" err="1" smtClean="0">
                <a:solidFill>
                  <a:srgbClr val="ED7507"/>
                </a:solidFill>
                <a:latin typeface="Roboto Thin"/>
              </a:rPr>
              <a:t>monkey</a:t>
            </a:r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 do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Imitatieleren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Analogieleren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Sturende arrangementen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Uitlokkende arrangementen</a:t>
            </a:r>
          </a:p>
          <a:p>
            <a:pPr lvl="2"/>
            <a:r>
              <a:rPr lang="nl-NL" sz="1800" dirty="0" smtClean="0">
                <a:solidFill>
                  <a:srgbClr val="ED7507"/>
                </a:solidFill>
                <a:latin typeface="Roboto Thin"/>
              </a:rPr>
              <a:t>Dwingende arrangementen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Eindhouding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Foutloos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Normloos leren</a:t>
            </a:r>
            <a:endParaRPr lang="nl-NL" sz="2000" dirty="0">
              <a:solidFill>
                <a:srgbClr val="ED7507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Nieuwe inzichten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(3)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Differentieel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Variatie in de taak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Variatie in de omgeving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Variatie aangebracht voor het individu</a:t>
            </a:r>
          </a:p>
          <a:p>
            <a:pPr lvl="1"/>
            <a:endParaRPr lang="nl-NL" dirty="0" smtClean="0">
              <a:solidFill>
                <a:srgbClr val="ED75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Een handig overzicht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Diverse vormen van motorisch leren in schema</a:t>
            </a:r>
            <a:endParaRPr lang="nl-NL" sz="2000" dirty="0">
              <a:solidFill>
                <a:srgbClr val="ED7507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Nieuwe inzichten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(4)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507"/>
                </a:solidFill>
                <a:latin typeface="Roboto Thin"/>
              </a:rPr>
              <a:t>Doen wat werkt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Gebruik observationeel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Terughouden in verbale uitleg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Gebruik de kracht van de context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Voorkeur aan impliciete vormen van leren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Nadruk op resultaat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Ruimte geven aan intrinsieke feedback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Vaardigheid in zijn geheel aanbieden</a:t>
            </a:r>
          </a:p>
          <a:p>
            <a:pPr lvl="1"/>
            <a:r>
              <a:rPr lang="nl-NL" sz="2000" dirty="0" smtClean="0">
                <a:solidFill>
                  <a:srgbClr val="ED7507"/>
                </a:solidFill>
                <a:latin typeface="Roboto Thin"/>
              </a:rPr>
              <a:t>Maak gebruik van variatie en herhaling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7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441</Words>
  <Application>Microsoft Macintosh PowerPoint</Application>
  <PresentationFormat>Diavoorstelling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Belang bewegingsonderwijs  met kleuters</vt:lpstr>
      <vt:lpstr>Wat is motorisch leren? (1) </vt:lpstr>
      <vt:lpstr>Wat is motorisch leren? (2) </vt:lpstr>
      <vt:lpstr>Oude theorieën gaan voorbij (1) </vt:lpstr>
      <vt:lpstr>Oude theorieën gaan voorbij (2) </vt:lpstr>
      <vt:lpstr>Nieuwe inzichten (1) </vt:lpstr>
      <vt:lpstr>Nieuwe inzichten (2) </vt:lpstr>
      <vt:lpstr>Nieuwe inzichten (3) </vt:lpstr>
      <vt:lpstr>Nieuwe inzichten (4) </vt:lpstr>
      <vt:lpstr>De motorische leercirkel</vt:lpstr>
      <vt:lpstr>Motorische competentie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Motorisch leren</dc:title>
  <dc:creator>Theo de Groot</dc:creator>
  <cp:lastModifiedBy>Nick Vissers</cp:lastModifiedBy>
  <cp:revision>5</cp:revision>
  <dcterms:created xsi:type="dcterms:W3CDTF">2016-12-11T21:24:43Z</dcterms:created>
  <dcterms:modified xsi:type="dcterms:W3CDTF">2016-12-14T11:51:27Z</dcterms:modified>
</cp:coreProperties>
</file>